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8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9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0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58" r:id="rId3"/>
    <p:sldId id="260" r:id="rId4"/>
    <p:sldId id="261" r:id="rId5"/>
    <p:sldId id="263" r:id="rId6"/>
    <p:sldId id="264" r:id="rId7"/>
    <p:sldId id="266" r:id="rId8"/>
    <p:sldId id="362" r:id="rId9"/>
    <p:sldId id="361" r:id="rId10"/>
    <p:sldId id="348" r:id="rId11"/>
    <p:sldId id="346" r:id="rId12"/>
    <p:sldId id="268" r:id="rId13"/>
    <p:sldId id="319" r:id="rId14"/>
    <p:sldId id="274" r:id="rId15"/>
    <p:sldId id="271" r:id="rId16"/>
    <p:sldId id="269" r:id="rId17"/>
    <p:sldId id="272" r:id="rId18"/>
    <p:sldId id="267" r:id="rId19"/>
    <p:sldId id="292" r:id="rId20"/>
    <p:sldId id="332" r:id="rId21"/>
    <p:sldId id="295" r:id="rId22"/>
    <p:sldId id="296" r:id="rId23"/>
    <p:sldId id="299" r:id="rId24"/>
    <p:sldId id="270" r:id="rId25"/>
    <p:sldId id="350" r:id="rId26"/>
    <p:sldId id="294" r:id="rId27"/>
    <p:sldId id="322" r:id="rId28"/>
    <p:sldId id="320" r:id="rId29"/>
    <p:sldId id="304" r:id="rId30"/>
    <p:sldId id="334" r:id="rId31"/>
    <p:sldId id="333" r:id="rId32"/>
    <p:sldId id="335" r:id="rId33"/>
    <p:sldId id="293" r:id="rId34"/>
    <p:sldId id="305" r:id="rId35"/>
    <p:sldId id="313" r:id="rId36"/>
    <p:sldId id="336" r:id="rId37"/>
    <p:sldId id="337" r:id="rId38"/>
    <p:sldId id="298" r:id="rId39"/>
    <p:sldId id="353" r:id="rId40"/>
    <p:sldId id="321" r:id="rId41"/>
    <p:sldId id="276" r:id="rId42"/>
    <p:sldId id="300" r:id="rId43"/>
    <p:sldId id="301" r:id="rId44"/>
    <p:sldId id="339" r:id="rId45"/>
    <p:sldId id="355" r:id="rId46"/>
    <p:sldId id="330" r:id="rId47"/>
    <p:sldId id="329" r:id="rId48"/>
    <p:sldId id="356" r:id="rId49"/>
    <p:sldId id="331" r:id="rId50"/>
    <p:sldId id="354" r:id="rId51"/>
    <p:sldId id="338" r:id="rId52"/>
    <p:sldId id="340" r:id="rId53"/>
    <p:sldId id="341" r:id="rId54"/>
    <p:sldId id="342" r:id="rId55"/>
    <p:sldId id="364" r:id="rId56"/>
    <p:sldId id="323" r:id="rId57"/>
    <p:sldId id="357" r:id="rId58"/>
    <p:sldId id="316" r:id="rId59"/>
    <p:sldId id="317" r:id="rId60"/>
    <p:sldId id="318" r:id="rId61"/>
    <p:sldId id="290" r:id="rId62"/>
    <p:sldId id="310" r:id="rId63"/>
    <p:sldId id="343" r:id="rId64"/>
    <p:sldId id="311" r:id="rId65"/>
    <p:sldId id="312" r:id="rId66"/>
    <p:sldId id="344" r:id="rId67"/>
    <p:sldId id="359" r:id="rId68"/>
    <p:sldId id="278" r:id="rId69"/>
    <p:sldId id="279" r:id="rId70"/>
    <p:sldId id="326" r:id="rId71"/>
    <p:sldId id="285" r:id="rId72"/>
    <p:sldId id="286" r:id="rId73"/>
    <p:sldId id="327" r:id="rId74"/>
    <p:sldId id="325" r:id="rId75"/>
    <p:sldId id="360" r:id="rId76"/>
  </p:sldIdLst>
  <p:sldSz cx="9144000" cy="6858000" type="screen4x3"/>
  <p:notesSz cx="6858000" cy="9144000"/>
  <p:custDataLst>
    <p:tags r:id="rId7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-Quiz" id="{6C506584-47E0-7343-A6A2-EBBBE87D05E1}">
          <p14:sldIdLst>
            <p14:sldId id="256"/>
            <p14:sldId id="258"/>
            <p14:sldId id="260"/>
            <p14:sldId id="261"/>
            <p14:sldId id="263"/>
            <p14:sldId id="264"/>
            <p14:sldId id="266"/>
            <p14:sldId id="362"/>
            <p14:sldId id="361"/>
            <p14:sldId id="348"/>
            <p14:sldId id="346"/>
          </p14:sldIdLst>
        </p14:section>
        <p14:section name="History of Diabetes Mellius" id="{CCF3D27E-FCF0-E348-A5C9-402A95BC5688}">
          <p14:sldIdLst>
            <p14:sldId id="268"/>
            <p14:sldId id="319"/>
            <p14:sldId id="274"/>
            <p14:sldId id="271"/>
            <p14:sldId id="269"/>
            <p14:sldId id="272"/>
          </p14:sldIdLst>
        </p14:section>
        <p14:section name="Normal Physiology of Glucose Homeostasis" id="{5833F39B-8166-A843-A108-9D1BCD279BF3}">
          <p14:sldIdLst>
            <p14:sldId id="267"/>
            <p14:sldId id="292"/>
            <p14:sldId id="332"/>
            <p14:sldId id="295"/>
            <p14:sldId id="296"/>
            <p14:sldId id="299"/>
            <p14:sldId id="270"/>
            <p14:sldId id="350"/>
            <p14:sldId id="294"/>
            <p14:sldId id="322"/>
            <p14:sldId id="320"/>
            <p14:sldId id="304"/>
            <p14:sldId id="334"/>
            <p14:sldId id="333"/>
            <p14:sldId id="335"/>
            <p14:sldId id="293"/>
            <p14:sldId id="305"/>
            <p14:sldId id="313"/>
            <p14:sldId id="336"/>
            <p14:sldId id="337"/>
            <p14:sldId id="298"/>
            <p14:sldId id="353"/>
            <p14:sldId id="321"/>
            <p14:sldId id="276"/>
            <p14:sldId id="300"/>
            <p14:sldId id="301"/>
            <p14:sldId id="339"/>
            <p14:sldId id="355"/>
            <p14:sldId id="330"/>
            <p14:sldId id="329"/>
            <p14:sldId id="356"/>
            <p14:sldId id="331"/>
            <p14:sldId id="354"/>
            <p14:sldId id="338"/>
          </p14:sldIdLst>
        </p14:section>
        <p14:section name="Pathophysiology of Glucose Homeostasis" id="{4CE1EEED-8707-864F-B449-1F66B5D0E6F3}">
          <p14:sldIdLst>
            <p14:sldId id="340"/>
            <p14:sldId id="341"/>
            <p14:sldId id="342"/>
            <p14:sldId id="364"/>
            <p14:sldId id="323"/>
            <p14:sldId id="357"/>
            <p14:sldId id="316"/>
            <p14:sldId id="317"/>
            <p14:sldId id="318"/>
            <p14:sldId id="290"/>
            <p14:sldId id="310"/>
            <p14:sldId id="343"/>
            <p14:sldId id="311"/>
            <p14:sldId id="312"/>
            <p14:sldId id="344"/>
            <p14:sldId id="359"/>
          </p14:sldIdLst>
        </p14:section>
        <p14:section name="Treatments for Diabetes" id="{2D6B9819-9798-1F46-9416-2E50E63A98A1}">
          <p14:sldIdLst>
            <p14:sldId id="278"/>
            <p14:sldId id="279"/>
            <p14:sldId id="326"/>
            <p14:sldId id="285"/>
            <p14:sldId id="286"/>
            <p14:sldId id="327"/>
            <p14:sldId id="325"/>
            <p14:sldId id="36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8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6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5" d="100"/>
        <a:sy n="115" d="100"/>
      </p:scale>
      <p:origin x="0" y="1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tags" Target="tags/tag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51E69-EE97-1540-BF0A-590EAF88C0A1}" type="datetimeFigureOut">
              <a:rPr lang="en-US" smtClean="0"/>
              <a:t>10/21/14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D163-0184-6448-B268-B71368ED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92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what the burnt</a:t>
            </a:r>
            <a:r>
              <a:rPr lang="en-US" baseline="0" dirty="0" smtClean="0"/>
              <a:t> orange slide means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setup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76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Virtually</a:t>
            </a:r>
            <a:r>
              <a:rPr lang="en-US" baseline="0" dirty="0" smtClean="0"/>
              <a:t> all relevant insulin signaling requires the activation of </a:t>
            </a:r>
            <a:r>
              <a:rPr lang="en-US" baseline="0" dirty="0" err="1" smtClean="0"/>
              <a:t>Akt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Make sure to mention that all of these phosphorylation events can be reversed</a:t>
            </a:r>
            <a:r>
              <a:rPr lang="en-US" baseline="0" dirty="0" smtClean="0"/>
              <a:t> by protein phosphatases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18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ask about which</a:t>
            </a:r>
            <a:r>
              <a:rPr lang="en-US" baseline="0" dirty="0" smtClean="0"/>
              <a:t> mediators are increased with insulin, or see what the allosteric activation of GS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31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does</a:t>
            </a:r>
            <a:r>
              <a:rPr lang="en-US" baseline="0" dirty="0" smtClean="0"/>
              <a:t> insulin promote or reduce gluconeogenesis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56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</a:t>
            </a:r>
            <a:r>
              <a:rPr lang="en-US" baseline="0" dirty="0" smtClean="0"/>
              <a:t> about 3 minutes to discuss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96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Potentially spend</a:t>
            </a:r>
            <a:r>
              <a:rPr lang="en-US" baseline="0" dirty="0" smtClean="0"/>
              <a:t> some time on earl </a:t>
            </a:r>
            <a:r>
              <a:rPr lang="en-US" baseline="0" dirty="0" err="1" smtClean="0"/>
              <a:t>sutherland’s</a:t>
            </a:r>
            <a:r>
              <a:rPr lang="en-US" baseline="0" dirty="0" smtClean="0"/>
              <a:t> experiments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46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Ask,</a:t>
            </a:r>
            <a:r>
              <a:rPr lang="en-US" baseline="0" dirty="0" smtClean="0"/>
              <a:t> if we modulate F26P to promote gluconeogenesis, what would we want to do to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78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10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Point out that AMPK</a:t>
            </a:r>
            <a:r>
              <a:rPr lang="en-US" baseline="0" dirty="0" smtClean="0"/>
              <a:t> works to generate energy </a:t>
            </a:r>
            <a:r>
              <a:rPr lang="en-US" baseline="0" dirty="0" err="1" smtClean="0"/>
              <a:t>wheras</a:t>
            </a:r>
            <a:r>
              <a:rPr lang="en-US" baseline="0" dirty="0" smtClean="0"/>
              <a:t> insulin works to reduce glucose.  Based on that what things would be the same between these pathways and what things would be different?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29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that AMPK</a:t>
            </a:r>
            <a:r>
              <a:rPr lang="en-US" baseline="0" dirty="0" smtClean="0"/>
              <a:t> works to generate energy </a:t>
            </a:r>
            <a:r>
              <a:rPr lang="en-US" baseline="0" dirty="0" err="1" smtClean="0"/>
              <a:t>wheras</a:t>
            </a:r>
            <a:r>
              <a:rPr lang="en-US" baseline="0" dirty="0" smtClean="0"/>
              <a:t> insulin works to reduce glucose.  Based on that what things would be the same between these pathways and what things would be different?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31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Spend some time discussing what would happen</a:t>
            </a:r>
            <a:r>
              <a:rPr lang="en-US" baseline="0" dirty="0" smtClean="0"/>
              <a:t> </a:t>
            </a:r>
            <a:r>
              <a:rPr lang="en-US" dirty="0" smtClean="0"/>
              <a:t>Insulin resistance and pancreatic responses underlie progression from weight gain to diabetes</a:t>
            </a:r>
          </a:p>
          <a:p>
            <a:r>
              <a:rPr lang="en-US" baseline="0" dirty="0" smtClean="0"/>
              <a:t>if someone is obese but resistant to diabetes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92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of 2011, diabetes affects 25.8 million people or 8.3% of the population.  This includes approximately 7 million undiagnosed individuals.  In addition to this, 79 million Americans over the age of 20 are estimated to be pre-diabetic.  As of 2007, diabetes is estimated to cost $116 billion in direct and $58 billion in indirect costs [@CDC2011].</a:t>
            </a:r>
          </a:p>
          <a:p>
            <a:endParaRPr lang="en-US" dirty="0" smtClean="0"/>
          </a:p>
          <a:p>
            <a:r>
              <a:rPr lang="en-US" dirty="0" smtClean="0"/>
              <a:t>Diabetes is especially prevalent in this region.  As shown in the map, there is a higher percentage of diabetics in the mid and deep south regions of the United States.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704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PI3K activity is decreased, what upstream problems</a:t>
            </a:r>
            <a:r>
              <a:rPr lang="en-US" baseline="0" dirty="0" smtClean="0"/>
              <a:t> could cause that?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81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talk about providing more insulin.  What would be the downside of providing more insulin?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53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1889 von </a:t>
            </a:r>
            <a:r>
              <a:rPr lang="en-US" dirty="0" err="1" smtClean="0"/>
              <a:t>Mering</a:t>
            </a:r>
            <a:r>
              <a:rPr lang="en-US" dirty="0" smtClean="0"/>
              <a:t> and </a:t>
            </a:r>
            <a:r>
              <a:rPr lang="en-US" dirty="0" err="1" smtClean="0"/>
              <a:t>Minkowski</a:t>
            </a:r>
            <a:r>
              <a:rPr lang="en-US" dirty="0" smtClean="0"/>
              <a:t> (</a:t>
            </a:r>
            <a:r>
              <a:rPr lang="en-US" dirty="0" err="1" smtClean="0"/>
              <a:t>Pancreatectomy</a:t>
            </a:r>
            <a:r>
              <a:rPr lang="en-US" dirty="0" smtClean="0"/>
              <a:t> mimics disease)</a:t>
            </a:r>
          </a:p>
          <a:p>
            <a:r>
              <a:rPr lang="en-US" dirty="0" err="1" smtClean="0"/>
              <a:t>Banting</a:t>
            </a:r>
            <a:r>
              <a:rPr lang="en-US" dirty="0" smtClean="0"/>
              <a:t> was a surgeon</a:t>
            </a:r>
            <a:r>
              <a:rPr lang="en-US" baseline="0" dirty="0" smtClean="0"/>
              <a:t> adept at </a:t>
            </a:r>
            <a:r>
              <a:rPr lang="en-US" baseline="0" dirty="0" err="1" smtClean="0"/>
              <a:t>pancreatectomizing</a:t>
            </a:r>
            <a:r>
              <a:rPr lang="en-US" baseline="0" dirty="0" smtClean="0"/>
              <a:t> dogs, Best was a lab technician who was very good at measuring blood glucose.  MacLeod provided them lab space at the University of Toronto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93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Insulin was discovered by Frederick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his colleagues at the University of Toronto in 1921. They performed experiments in which they injected extracts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pancreas fractions into dogs which had their pancreas’ surgically removed. They showed that a secreted substance from the pancreas lowered blood glucose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these dogs (Frederick G.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Banting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Best 1922).  This is an image of dog pancreas isolate injected into a diabetic child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05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for some examples of how glucose is stored, or</a:t>
            </a:r>
            <a:r>
              <a:rPr lang="en-US" baseline="0" dirty="0" smtClean="0"/>
              <a:t> how it is utilized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2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does this mainly occur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00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These are the major glucose consuming pathways for energy generation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07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Rate limiting</a:t>
            </a:r>
            <a:r>
              <a:rPr lang="en-US" baseline="0" dirty="0" smtClean="0"/>
              <a:t> step is the regulation of glycogen synthase activity.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Allosterically</a:t>
            </a:r>
            <a:r>
              <a:rPr lang="en-US" baseline="0" dirty="0" smtClean="0"/>
              <a:t> activated by Glucose-6-Phosphate, which is increased during glucose uptake and glycolytic flux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6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is glucagon, green is insulin</a:t>
            </a:r>
          </a:p>
          <a:p>
            <a:endParaRPr lang="en-US" dirty="0" smtClean="0"/>
          </a:p>
          <a:p>
            <a:r>
              <a:rPr lang="en-US" dirty="0" smtClean="0"/>
              <a:t>What happens if you cannot</a:t>
            </a:r>
            <a:r>
              <a:rPr lang="en-US" baseline="0" dirty="0" smtClean="0"/>
              <a:t> secrete insulin from beta cells?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7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10/21/14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6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10/21/14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5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10/21/14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8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10/21/14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2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10/21/14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61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10/21/14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33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10/21/14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43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10/21/14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5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10/21/14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2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10/21/14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7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60216-DE58-BF40-A487-1C1D64533AD0}" type="datetimeFigureOut">
              <a:rPr lang="en-US" smtClean="0"/>
              <a:t>10/21/14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60216-DE58-BF40-A487-1C1D64533AD0}" type="datetimeFigureOut">
              <a:rPr lang="en-US" smtClean="0"/>
              <a:t>10/21/14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D8488-7057-8745-BC60-ED8500641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7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4" Type="http://schemas.openxmlformats.org/officeDocument/2006/relationships/tags" Target="../tags/tag45.xml"/><Relationship Id="rId5" Type="http://schemas.openxmlformats.org/officeDocument/2006/relationships/tags" Target="../tags/tag4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1" Type="http://schemas.openxmlformats.org/officeDocument/2006/relationships/tags" Target="../tags/tag42.xml"/><Relationship Id="rId2" Type="http://schemas.openxmlformats.org/officeDocument/2006/relationships/tags" Target="../tags/tag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4" Type="http://schemas.openxmlformats.org/officeDocument/2006/relationships/tags" Target="../tags/tag50.xml"/><Relationship Id="rId5" Type="http://schemas.openxmlformats.org/officeDocument/2006/relationships/tags" Target="../tags/tag5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" Type="http://schemas.openxmlformats.org/officeDocument/2006/relationships/tags" Target="../tags/tag47.xml"/><Relationship Id="rId2" Type="http://schemas.openxmlformats.org/officeDocument/2006/relationships/tags" Target="../tags/tag4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4" Type="http://schemas.openxmlformats.org/officeDocument/2006/relationships/tags" Target="../tags/tag55.xml"/><Relationship Id="rId5" Type="http://schemas.openxmlformats.org/officeDocument/2006/relationships/tags" Target="../tags/tag5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1" Type="http://schemas.openxmlformats.org/officeDocument/2006/relationships/tags" Target="../tags/tag52.xml"/><Relationship Id="rId2" Type="http://schemas.openxmlformats.org/officeDocument/2006/relationships/tags" Target="../tags/tag5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4" Type="http://schemas.openxmlformats.org/officeDocument/2006/relationships/tags" Target="../tags/tag60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" Type="http://schemas.openxmlformats.org/officeDocument/2006/relationships/tags" Target="../tags/tag57.xml"/><Relationship Id="rId2" Type="http://schemas.openxmlformats.org/officeDocument/2006/relationships/tags" Target="../tags/tag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4" Type="http://schemas.openxmlformats.org/officeDocument/2006/relationships/tags" Target="../tags/tag64.xml"/><Relationship Id="rId5" Type="http://schemas.openxmlformats.org/officeDocument/2006/relationships/tags" Target="../tags/tag6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1" Type="http://schemas.openxmlformats.org/officeDocument/2006/relationships/tags" Target="../tags/tag61.xml"/><Relationship Id="rId2" Type="http://schemas.openxmlformats.org/officeDocument/2006/relationships/tags" Target="../tags/tag6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4" Type="http://schemas.openxmlformats.org/officeDocument/2006/relationships/tags" Target="../tags/tag69.xml"/><Relationship Id="rId5" Type="http://schemas.openxmlformats.org/officeDocument/2006/relationships/tags" Target="../tags/tag70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1" Type="http://schemas.openxmlformats.org/officeDocument/2006/relationships/tags" Target="../tags/tag66.xml"/><Relationship Id="rId2" Type="http://schemas.openxmlformats.org/officeDocument/2006/relationships/tags" Target="../tags/tag6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4" Type="http://schemas.openxmlformats.org/officeDocument/2006/relationships/tags" Target="../tags/tag74.xml"/><Relationship Id="rId5" Type="http://schemas.openxmlformats.org/officeDocument/2006/relationships/tags" Target="../tags/tag7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1" Type="http://schemas.openxmlformats.org/officeDocument/2006/relationships/tags" Target="../tags/tag71.xml"/><Relationship Id="rId2" Type="http://schemas.openxmlformats.org/officeDocument/2006/relationships/tags" Target="../tags/tag7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4" Type="http://schemas.openxmlformats.org/officeDocument/2006/relationships/tags" Target="../tags/tag79.xml"/><Relationship Id="rId5" Type="http://schemas.openxmlformats.org/officeDocument/2006/relationships/tags" Target="../tags/tag80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1" Type="http://schemas.openxmlformats.org/officeDocument/2006/relationships/tags" Target="../tags/tag76.xml"/><Relationship Id="rId2" Type="http://schemas.openxmlformats.org/officeDocument/2006/relationships/tags" Target="../tags/tag7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4" Type="http://schemas.openxmlformats.org/officeDocument/2006/relationships/tags" Target="../tags/tag84.xml"/><Relationship Id="rId5" Type="http://schemas.openxmlformats.org/officeDocument/2006/relationships/tags" Target="../tags/tag8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1" Type="http://schemas.openxmlformats.org/officeDocument/2006/relationships/tags" Target="../tags/tag81.xml"/><Relationship Id="rId2" Type="http://schemas.openxmlformats.org/officeDocument/2006/relationships/tags" Target="../tags/tag8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tags" Target="../tags/tag2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4" Type="http://schemas.openxmlformats.org/officeDocument/2006/relationships/tags" Target="../tags/tag89.xml"/><Relationship Id="rId5" Type="http://schemas.openxmlformats.org/officeDocument/2006/relationships/tags" Target="../tags/tag90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1" Type="http://schemas.openxmlformats.org/officeDocument/2006/relationships/tags" Target="../tags/tag86.xml"/><Relationship Id="rId2" Type="http://schemas.openxmlformats.org/officeDocument/2006/relationships/tags" Target="../tags/tag8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4" Type="http://schemas.openxmlformats.org/officeDocument/2006/relationships/tags" Target="../tags/tag30.xml"/><Relationship Id="rId5" Type="http://schemas.openxmlformats.org/officeDocument/2006/relationships/tags" Target="../tags/tag3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" Type="http://schemas.openxmlformats.org/officeDocument/2006/relationships/tags" Target="../tags/tag27.xml"/><Relationship Id="rId2" Type="http://schemas.openxmlformats.org/officeDocument/2006/relationships/tags" Target="../tags/tag2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4" Type="http://schemas.openxmlformats.org/officeDocument/2006/relationships/tags" Target="../tags/tag35.xml"/><Relationship Id="rId5" Type="http://schemas.openxmlformats.org/officeDocument/2006/relationships/tags" Target="../tags/tag3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1" Type="http://schemas.openxmlformats.org/officeDocument/2006/relationships/tags" Target="../tags/tag32.xml"/><Relationship Id="rId2" Type="http://schemas.openxmlformats.org/officeDocument/2006/relationships/tags" Target="../tags/tag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4" Type="http://schemas.openxmlformats.org/officeDocument/2006/relationships/tags" Target="../tags/tag40.xml"/><Relationship Id="rId5" Type="http://schemas.openxmlformats.org/officeDocument/2006/relationships/tags" Target="../tags/tag4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1" Type="http://schemas.openxmlformats.org/officeDocument/2006/relationships/tags" Target="../tags/tag37.xml"/><Relationship Id="rId2" Type="http://schemas.openxmlformats.org/officeDocument/2006/relationships/tags" Target="../tags/tag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Diabetes and Glucagon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Dave Bridges</a:t>
            </a:r>
          </a:p>
          <a:p>
            <a:r>
              <a:rPr lang="en-US" dirty="0" smtClean="0"/>
              <a:t>dbridge9@uthsc.edu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9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is the main insulin responsive glucose transporter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GLUT1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GLUT2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GLUT4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SLGT2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2" name="TPChart" descr="DE5B1DACEFA1495588C31895B1B0CB74Chart2014102110364229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/>
          <p:cNvSpPr/>
          <p:nvPr>
            <p:custDataLst>
              <p:tags r:id="rId4"/>
            </p:custDataLst>
          </p:nvPr>
        </p:nvSpPr>
        <p:spPr>
          <a:xfrm>
            <a:off x="1037590" y="2718815"/>
            <a:ext cx="1209278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of the following will increase plasma glucose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Glycolysis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Glycogenolysis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 Uptake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Suppression of Appetite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2" name="TPChart" descr="D86DE2BCAC6548FCA202BB3160F4CCA5Chart20141021103657681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/>
          <p:cNvSpPr/>
          <p:nvPr>
            <p:custDataLst>
              <p:tags r:id="rId4"/>
            </p:custDataLst>
          </p:nvPr>
        </p:nvSpPr>
        <p:spPr>
          <a:xfrm>
            <a:off x="1037590" y="2133599"/>
            <a:ext cx="2546747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Mellitus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first described diseases (1500 BC)</a:t>
            </a:r>
          </a:p>
          <a:p>
            <a:r>
              <a:rPr lang="en-US" dirty="0" smtClean="0"/>
              <a:t>Named diabetes by </a:t>
            </a:r>
            <a:r>
              <a:rPr lang="en-US" dirty="0" err="1" smtClean="0"/>
              <a:t>Appolonius</a:t>
            </a:r>
            <a:r>
              <a:rPr lang="en-US" dirty="0" smtClean="0"/>
              <a:t> of Memphis (Egypt)</a:t>
            </a:r>
          </a:p>
          <a:p>
            <a:pPr lvl="1"/>
            <a:r>
              <a:rPr lang="en-US" dirty="0" smtClean="0"/>
              <a:t>Diabetes (to pass through)</a:t>
            </a:r>
          </a:p>
          <a:p>
            <a:pPr lvl="1"/>
            <a:r>
              <a:rPr lang="en-US" dirty="0" smtClean="0"/>
              <a:t>Mellitus (from honey)</a:t>
            </a:r>
          </a:p>
        </p:txBody>
      </p:sp>
    </p:spTree>
    <p:extLst>
      <p:ext uri="{BB962C8B-B14F-4D97-AF65-F5344CB8AC3E}">
        <p14:creationId xmlns:p14="http://schemas.microsoft.com/office/powerpoint/2010/main" val="240209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Diabetes in the United States</a:t>
            </a:r>
            <a:endParaRPr lang="en-US" dirty="0"/>
          </a:p>
        </p:txBody>
      </p:sp>
      <p:pic>
        <p:nvPicPr>
          <p:cNvPr id="4" name="Picture 3" descr="diabetes_2010_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949"/>
            <a:ext cx="9144000" cy="3322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93400" y="6472173"/>
            <a:ext cx="115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CDC,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4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Complications of 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Retinopathy</a:t>
            </a:r>
          </a:p>
          <a:p>
            <a:pPr lvl="1"/>
            <a:r>
              <a:rPr lang="en-US" dirty="0" smtClean="0"/>
              <a:t>Leading cause of blindness in 20-75 year olds</a:t>
            </a:r>
          </a:p>
          <a:p>
            <a:r>
              <a:rPr lang="en-US" dirty="0" smtClean="0"/>
              <a:t>Nephropathy</a:t>
            </a:r>
          </a:p>
          <a:p>
            <a:pPr lvl="1"/>
            <a:r>
              <a:rPr lang="en-US" dirty="0"/>
              <a:t>30% to 40% of all diabetics are symptomatic</a:t>
            </a:r>
            <a:endParaRPr lang="en-US" dirty="0" smtClean="0"/>
          </a:p>
          <a:p>
            <a:r>
              <a:rPr lang="en-US" dirty="0" smtClean="0"/>
              <a:t>Neuropathy</a:t>
            </a:r>
          </a:p>
          <a:p>
            <a:pPr lvl="1"/>
            <a:r>
              <a:rPr lang="en-US" dirty="0"/>
              <a:t>risk of amputation &gt;25 </a:t>
            </a:r>
            <a:r>
              <a:rPr lang="en-US" dirty="0" smtClean="0"/>
              <a:t>times </a:t>
            </a:r>
            <a:r>
              <a:rPr lang="en-US" dirty="0"/>
              <a:t>greater than that of </a:t>
            </a:r>
            <a:r>
              <a:rPr lang="en-US" dirty="0" smtClean="0"/>
              <a:t>people </a:t>
            </a:r>
            <a:r>
              <a:rPr lang="en-US" dirty="0"/>
              <a:t>without diabetes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Cardiovascular</a:t>
            </a:r>
          </a:p>
          <a:p>
            <a:pPr lvl="1"/>
            <a:r>
              <a:rPr lang="en-US" dirty="0" smtClean="0"/>
              <a:t>Heart Attack/Stroke Risk 2-4X with diabetes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609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57" y="1243848"/>
            <a:ext cx="7028892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63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Discovery of Insulin</a:t>
            </a:r>
            <a:endParaRPr lang="en-US" dirty="0"/>
          </a:p>
        </p:txBody>
      </p:sp>
      <p:pic>
        <p:nvPicPr>
          <p:cNvPr id="4" name="Picture 3" descr="banting-insul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59" y="1417638"/>
            <a:ext cx="4953478" cy="4177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1378" y="6510422"/>
            <a:ext cx="194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Banting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1922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01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826" y="274638"/>
            <a:ext cx="721417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Nobel Prizes in Glucose Homeostasis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Banting</a:t>
            </a:r>
            <a:r>
              <a:rPr lang="en-US" dirty="0" smtClean="0"/>
              <a:t> and MacLeod (1923 – Discovery of Insulin)</a:t>
            </a:r>
          </a:p>
          <a:p>
            <a:r>
              <a:rPr lang="en-US" dirty="0" smtClean="0"/>
              <a:t>Carl and </a:t>
            </a:r>
            <a:r>
              <a:rPr lang="en-US" dirty="0" err="1" smtClean="0"/>
              <a:t>Gerty</a:t>
            </a:r>
            <a:r>
              <a:rPr lang="en-US" dirty="0" smtClean="0"/>
              <a:t> Cori (1947 – Glycogen Regulation)</a:t>
            </a:r>
            <a:endParaRPr lang="en-US" dirty="0"/>
          </a:p>
          <a:p>
            <a:r>
              <a:rPr lang="en-US" dirty="0" smtClean="0"/>
              <a:t>Krebs and </a:t>
            </a:r>
            <a:r>
              <a:rPr lang="en-US" dirty="0" err="1" smtClean="0"/>
              <a:t>Lipman</a:t>
            </a:r>
            <a:r>
              <a:rPr lang="en-US" dirty="0" smtClean="0"/>
              <a:t> (1953 – Glycolysis and Krebs Cycle)</a:t>
            </a:r>
          </a:p>
          <a:p>
            <a:r>
              <a:rPr lang="en-US" dirty="0"/>
              <a:t>Sanger (1958 – </a:t>
            </a:r>
            <a:r>
              <a:rPr lang="en-US" dirty="0" smtClean="0"/>
              <a:t>Sequencing </a:t>
            </a:r>
            <a:r>
              <a:rPr lang="en-US" dirty="0"/>
              <a:t>Insulin Peptide</a:t>
            </a:r>
            <a:r>
              <a:rPr lang="en-US" dirty="0" smtClean="0"/>
              <a:t>)</a:t>
            </a:r>
          </a:p>
          <a:p>
            <a:r>
              <a:rPr lang="en-US" dirty="0" smtClean="0"/>
              <a:t>Bloch and Lynen (1964 – Fatty Acid Metabolism)</a:t>
            </a:r>
          </a:p>
          <a:p>
            <a:r>
              <a:rPr lang="en-US" dirty="0" smtClean="0"/>
              <a:t>Earl Sutherland (1971 – Second Messengers)</a:t>
            </a:r>
          </a:p>
          <a:p>
            <a:r>
              <a:rPr lang="en-US" dirty="0" smtClean="0"/>
              <a:t>Brown and Goldstein (1985 – Cholesterol Metabolism)</a:t>
            </a:r>
          </a:p>
          <a:p>
            <a:r>
              <a:rPr lang="en-US" dirty="0" smtClean="0"/>
              <a:t>Fisher and Krebs (1992 – Protein Phosphorylation)</a:t>
            </a:r>
          </a:p>
          <a:p>
            <a:r>
              <a:rPr lang="en-US" dirty="0" smtClean="0"/>
              <a:t>Gilman and </a:t>
            </a:r>
            <a:r>
              <a:rPr lang="en-US" dirty="0" err="1" smtClean="0"/>
              <a:t>Rodbel</a:t>
            </a:r>
            <a:r>
              <a:rPr lang="en-US" dirty="0" smtClean="0"/>
              <a:t> (1994 – GPCR Signaling)</a:t>
            </a:r>
          </a:p>
          <a:p>
            <a:r>
              <a:rPr lang="en-US" dirty="0" smtClean="0"/>
              <a:t>Rothman, </a:t>
            </a:r>
            <a:r>
              <a:rPr lang="en-US" dirty="0" err="1" smtClean="0"/>
              <a:t>Sheckman</a:t>
            </a:r>
            <a:r>
              <a:rPr lang="en-US" dirty="0" smtClean="0"/>
              <a:t> and </a:t>
            </a:r>
            <a:r>
              <a:rPr lang="en-US" dirty="0" err="1" smtClean="0"/>
              <a:t>Sudhof</a:t>
            </a:r>
            <a:r>
              <a:rPr lang="en-US" dirty="0" smtClean="0"/>
              <a:t> (2013 – Secretory Pathways)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8080" y="6488668"/>
            <a:ext cx="2855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www.nobelprize.org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2029"/>
            <a:ext cx="1564914" cy="153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07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Blood Glucose Levels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847799" cy="4525963"/>
          </a:xfrm>
        </p:spPr>
        <p:txBody>
          <a:bodyPr/>
          <a:lstStyle/>
          <a:p>
            <a:r>
              <a:rPr lang="en-US" dirty="0" smtClean="0"/>
              <a:t>Gluconeogenesis</a:t>
            </a:r>
          </a:p>
          <a:p>
            <a:r>
              <a:rPr lang="en-US" dirty="0" smtClean="0"/>
              <a:t>Disposal</a:t>
            </a:r>
          </a:p>
          <a:p>
            <a:pPr lvl="1"/>
            <a:r>
              <a:rPr lang="en-US" dirty="0" smtClean="0"/>
              <a:t>Glucose Uptake</a:t>
            </a:r>
          </a:p>
          <a:p>
            <a:pPr lvl="1"/>
            <a:r>
              <a:rPr lang="en-US" dirty="0" smtClean="0"/>
              <a:t>Glucose Storage</a:t>
            </a:r>
          </a:p>
          <a:p>
            <a:pPr lvl="1"/>
            <a:r>
              <a:rPr lang="en-US" dirty="0" smtClean="0"/>
              <a:t>Glucose Utilization</a:t>
            </a:r>
            <a:endParaRPr lang="en-US" dirty="0"/>
          </a:p>
        </p:txBody>
      </p:sp>
      <p:pic>
        <p:nvPicPr>
          <p:cNvPr id="13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043" y="3764024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Adipose Tissue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545407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90" y="556895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81" y="549255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Liver New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031" y="2461531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344989" y="2137263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66381" y="3426160"/>
            <a:ext cx="165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04008" y="4922627"/>
            <a:ext cx="170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Storage </a:t>
            </a:r>
          </a:p>
          <a:p>
            <a:r>
              <a:rPr lang="en-US" dirty="0" smtClean="0"/>
              <a:t>and Utilization</a:t>
            </a:r>
            <a:endParaRPr lang="en-US" dirty="0"/>
          </a:p>
        </p:txBody>
      </p:sp>
      <p:pic>
        <p:nvPicPr>
          <p:cNvPr id="23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70" y="3886663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1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57" y="-1578"/>
            <a:ext cx="3820996" cy="6882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Gluconeogenesis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34409" cy="4525963"/>
          </a:xfrm>
        </p:spPr>
        <p:txBody>
          <a:bodyPr/>
          <a:lstStyle/>
          <a:p>
            <a:r>
              <a:rPr lang="en-US" dirty="0" smtClean="0"/>
              <a:t>Uses amino acids and fatty acids to generate glucose</a:t>
            </a:r>
          </a:p>
          <a:p>
            <a:r>
              <a:rPr lang="en-US" dirty="0" smtClean="0"/>
              <a:t>Key enzymes are PEPCK, </a:t>
            </a:r>
            <a:r>
              <a:rPr lang="en-US" dirty="0" err="1" smtClean="0"/>
              <a:t>FBPase</a:t>
            </a:r>
            <a:r>
              <a:rPr lang="en-US" dirty="0" smtClean="0"/>
              <a:t> and G6Pase</a:t>
            </a:r>
          </a:p>
        </p:txBody>
      </p:sp>
    </p:spTree>
    <p:extLst>
      <p:ext uri="{BB962C8B-B14F-4D97-AF65-F5344CB8AC3E}">
        <p14:creationId xmlns:p14="http://schemas.microsoft.com/office/powerpoint/2010/main" val="2928635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A lack of insulin production causes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937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Gestational Diabetes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Type I Diabetes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Type II Diabetes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Obesity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1" name="TPChart" descr="CE4A2B3EDA054B0981B4E846614B7FA4Chart2014102110323608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6" name="CAI1"/>
          <p:cNvSpPr/>
          <p:nvPr>
            <p:custDataLst>
              <p:tags r:id="rId4"/>
            </p:custDataLst>
          </p:nvPr>
        </p:nvSpPr>
        <p:spPr>
          <a:xfrm>
            <a:off x="1037590" y="2621280"/>
            <a:ext cx="2652117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8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Uptake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Passive Glucose Uptake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Brain</a:t>
            </a:r>
          </a:p>
          <a:p>
            <a:r>
              <a:rPr lang="en-US" dirty="0" smtClean="0"/>
              <a:t>Liver</a:t>
            </a:r>
          </a:p>
          <a:p>
            <a:r>
              <a:rPr lang="en-US" dirty="0" smtClean="0"/>
              <a:t>Kidneys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Stimulated Glucose Uptake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1173709"/>
          </a:xfrm>
        </p:spPr>
        <p:txBody>
          <a:bodyPr/>
          <a:lstStyle/>
          <a:p>
            <a:r>
              <a:rPr lang="en-US" dirty="0" smtClean="0"/>
              <a:t>Fat</a:t>
            </a:r>
          </a:p>
          <a:p>
            <a:r>
              <a:rPr lang="en-US" dirty="0" smtClean="0"/>
              <a:t>Muscle</a:t>
            </a:r>
            <a:endParaRPr 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8373" y="3348584"/>
            <a:ext cx="1769318" cy="304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7" y="3578644"/>
            <a:ext cx="2853506" cy="26404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7932" y="6252662"/>
            <a:ext cx="40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http</a:t>
            </a:r>
            <a:r>
              <a:rPr lang="en-US" dirty="0"/>
              <a:t>://</a:t>
            </a:r>
            <a:r>
              <a:rPr lang="en-US" dirty="0" err="1"/>
              <a:t>classroom.sdmesa.edu</a:t>
            </a:r>
            <a:r>
              <a:rPr lang="en-US" dirty="0"/>
              <a:t>/</a:t>
            </a:r>
            <a:r>
              <a:rPr lang="en-US" dirty="0" err="1"/>
              <a:t>eschmid</a:t>
            </a:r>
            <a:r>
              <a:rPr lang="en-US" dirty="0"/>
              <a:t>/Chapter3-Zoo145.htm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7691" y="3991909"/>
            <a:ext cx="2216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GLUT4-eGFP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Saltiel</a:t>
            </a:r>
            <a:r>
              <a:rPr lang="en-US" dirty="0" smtClean="0"/>
              <a:t> and Kahn (2001) Nature 414:799-806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32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1" y="274638"/>
            <a:ext cx="875844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Glycolysis and Oxidative Phosphorylation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91" y="1302170"/>
            <a:ext cx="3046603" cy="54403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02436" y="5943059"/>
            <a:ext cx="5241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From Berg, </a:t>
            </a:r>
            <a:r>
              <a:rPr lang="en-US" dirty="0" err="1" smtClean="0"/>
              <a:t>Tzymozcko</a:t>
            </a:r>
            <a:r>
              <a:rPr lang="en-US" dirty="0" smtClean="0"/>
              <a:t> and </a:t>
            </a:r>
            <a:r>
              <a:rPr lang="en-US" dirty="0" err="1" smtClean="0"/>
              <a:t>Stryer</a:t>
            </a:r>
            <a:r>
              <a:rPr lang="en-US" dirty="0" smtClean="0"/>
              <a:t> </a:t>
            </a:r>
            <a:r>
              <a:rPr lang="en-US" u="sng" dirty="0" smtClean="0"/>
              <a:t>Biochemistry</a:t>
            </a:r>
            <a:r>
              <a:rPr lang="en-US" dirty="0" smtClean="0"/>
              <a:t> (2002) http</a:t>
            </a:r>
            <a:r>
              <a:rPr lang="en-US" dirty="0"/>
              <a:t>://</a:t>
            </a:r>
            <a:r>
              <a:rPr lang="en-US" dirty="0" err="1"/>
              <a:t>www.ncbi.nlm.nih.gov</a:t>
            </a:r>
            <a:r>
              <a:rPr lang="en-US" dirty="0"/>
              <a:t>/books/</a:t>
            </a:r>
            <a:r>
              <a:rPr lang="en-US" dirty="0" smtClean="0"/>
              <a:t>NBK22427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137" y="1302170"/>
            <a:ext cx="4371549" cy="409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50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Glycogenesis</a:t>
            </a:r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05" y="1237162"/>
            <a:ext cx="4968993" cy="52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9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Glycogenolysis</a:t>
            </a:r>
            <a:endParaRPr lang="en-US" dirty="0"/>
          </a:p>
        </p:txBody>
      </p:sp>
      <p:pic>
        <p:nvPicPr>
          <p:cNvPr id="4" name="Picture 3" descr="Glycogenoly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26" y="1417638"/>
            <a:ext cx="4926892" cy="53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Endocrine Control of Blood Glucose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4096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88632" y="6211669"/>
            <a:ext cx="5761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Blood Glucose in </a:t>
            </a:r>
            <a:r>
              <a:rPr lang="en-US" i="1" dirty="0" smtClean="0"/>
              <a:t>Wikipedia</a:t>
            </a:r>
            <a:r>
              <a:rPr lang="en-US" dirty="0" smtClean="0"/>
              <a:t> retrieved Oct 30, 2013 from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Blood_sugar_regulation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36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does insulin </a:t>
            </a:r>
            <a:r>
              <a:rPr lang="en-US" b="1" u="sng" dirty="0" smtClean="0">
                <a:latin typeface="Calibri" charset="0"/>
                <a:ea typeface="MS PGothic" charset="0"/>
              </a:rPr>
              <a:t>NOT</a:t>
            </a:r>
            <a:r>
              <a:rPr lang="en-US" dirty="0" smtClean="0">
                <a:latin typeface="Calibri" charset="0"/>
                <a:ea typeface="MS PGothic" charset="0"/>
              </a:rPr>
              <a:t> activate?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Gluconeogenesis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 Uptake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Glycolysis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2" name="TPChart" descr="3BD70DA6CCAD4FD0A5EFF77585C946BEChart2014102110504571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/>
          <p:cNvSpPr/>
          <p:nvPr>
            <p:custDataLst>
              <p:tags r:id="rId4"/>
            </p:custDataLst>
          </p:nvPr>
        </p:nvSpPr>
        <p:spPr>
          <a:xfrm>
            <a:off x="1037590" y="1645919"/>
            <a:ext cx="2917031" cy="48768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Reduce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13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of Insulin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30271" cy="4525963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Promotes </a:t>
            </a:r>
            <a:r>
              <a:rPr lang="en-US" dirty="0"/>
              <a:t>the uptake of glucose from the blood into muscle and adipose tissue.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Enhances </a:t>
            </a:r>
            <a:r>
              <a:rPr lang="en-US" dirty="0"/>
              <a:t>the synthesis of </a:t>
            </a:r>
            <a:r>
              <a:rPr lang="en-US" dirty="0" smtClean="0"/>
              <a:t>glycogen and triglycerides </a:t>
            </a:r>
            <a:r>
              <a:rPr lang="en-US" dirty="0"/>
              <a:t>in liver, adipose and muscle.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Insulin </a:t>
            </a:r>
            <a:r>
              <a:rPr lang="en-US" dirty="0"/>
              <a:t>inhibits gluconeogenesis, or the production of glucose from non-glucose precursors such as amino acids and lipids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Promote glucose breakdown and prevent lipid breakdown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62" y="3930920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Adipose Tissu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423" y="4945885"/>
            <a:ext cx="617519" cy="63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924" y="5060768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79" y="4918383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Liver New Clip 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467" y="3307258"/>
            <a:ext cx="658774" cy="47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1.google.com/images?q=tbn:ANd9GcT6-JLLsMTfFWMFfvhccqHUceYcTlNn3qJRFmIYokosljurq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913" y="35309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23072" y="1463656"/>
            <a:ext cx="65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Food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 flipH="1">
            <a:off x="5349475" y="1832988"/>
            <a:ext cx="1" cy="775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59763" y="2558083"/>
            <a:ext cx="1179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Circulating</a:t>
            </a:r>
          </a:p>
          <a:p>
            <a:r>
              <a:rPr lang="en-US" dirty="0" smtClean="0"/>
              <a:t>Nutrients</a:t>
            </a:r>
          </a:p>
          <a:p>
            <a:r>
              <a:rPr lang="en-US" dirty="0" smtClean="0"/>
              <a:t> (Glucose)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9" idx="0"/>
          </p:cNvCxnSpPr>
          <p:nvPr/>
        </p:nvCxnSpPr>
        <p:spPr>
          <a:xfrm>
            <a:off x="5349476" y="3530996"/>
            <a:ext cx="0" cy="562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5226" y="4182289"/>
            <a:ext cx="1068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Insulin</a:t>
            </a:r>
          </a:p>
          <a:p>
            <a:pPr algn="ctr"/>
            <a:r>
              <a:rPr lang="en-US" dirty="0" smtClean="0"/>
              <a:t>Secretion</a:t>
            </a:r>
            <a:endParaRPr lang="en-US" dirty="0"/>
          </a:p>
        </p:txBody>
      </p:sp>
      <p:cxnSp>
        <p:nvCxnSpPr>
          <p:cNvPr id="15" name="Straight Connector 14"/>
          <p:cNvCxnSpPr>
            <a:stCxn id="14" idx="3"/>
          </p:cNvCxnSpPr>
          <p:nvPr/>
        </p:nvCxnSpPr>
        <p:spPr>
          <a:xfrm flipV="1">
            <a:off x="5883724" y="4505454"/>
            <a:ext cx="695961" cy="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575246" y="3279426"/>
            <a:ext cx="4437" cy="7696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570806" y="3279426"/>
            <a:ext cx="381739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52545" y="3116948"/>
            <a:ext cx="0" cy="32495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61425" y="3065465"/>
            <a:ext cx="201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Production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61424" y="3840481"/>
            <a:ext cx="176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Glucose Disposal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79686" y="4049114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46672" y="4691436"/>
            <a:ext cx="174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Nutrient Storage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1" idx="2"/>
          </p:cNvCxnSpPr>
          <p:nvPr/>
        </p:nvCxnSpPr>
        <p:spPr>
          <a:xfrm flipH="1">
            <a:off x="7843075" y="4209813"/>
            <a:ext cx="1" cy="457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579685" y="4053559"/>
            <a:ext cx="1" cy="82831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579685" y="4881875"/>
            <a:ext cx="381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2" name="Picture 4" descr="http://www.clker.com/cliparts/C/1/1/w/L/l/skeletal-muscle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93" y="4053559"/>
            <a:ext cx="719334" cy="3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528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21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Secretion</a:t>
            </a:r>
            <a:endParaRPr lang="en-US" dirty="0"/>
          </a:p>
        </p:txBody>
      </p:sp>
      <p:pic>
        <p:nvPicPr>
          <p:cNvPr id="6" name="Picture 5" descr="insulin-secre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07" y="1417638"/>
            <a:ext cx="4206261" cy="3728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32" y="1417638"/>
            <a:ext cx="4111027" cy="41110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644138"/>
            <a:ext cx="4964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Pancreatic Islet with </a:t>
            </a:r>
            <a:r>
              <a:rPr lang="en-US" dirty="0" smtClean="0">
                <a:solidFill>
                  <a:srgbClr val="FF0000"/>
                </a:solidFill>
              </a:rPr>
              <a:t>Glucagon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8000"/>
                </a:solidFill>
              </a:rPr>
              <a:t>Insulin</a:t>
            </a:r>
            <a:r>
              <a:rPr lang="en-US" dirty="0" smtClean="0"/>
              <a:t> Staining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Solilema</a:t>
            </a:r>
            <a:r>
              <a:rPr lang="en-US" dirty="0"/>
              <a:t> Lab (http://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 smtClean="0"/>
              <a:t>Islets_of_Langerhans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78160" y="5320972"/>
            <a:ext cx="3865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Suckale</a:t>
            </a:r>
            <a:r>
              <a:rPr lang="en-US" dirty="0"/>
              <a:t> and </a:t>
            </a:r>
            <a:r>
              <a:rPr lang="en-US" dirty="0" err="1" smtClean="0"/>
              <a:t>Solimena</a:t>
            </a:r>
            <a:r>
              <a:rPr lang="en-US" dirty="0" smtClean="0"/>
              <a:t> (2008)  </a:t>
            </a:r>
            <a:r>
              <a:rPr lang="en-US" dirty="0"/>
              <a:t>Frontiers in bioscience </a:t>
            </a:r>
            <a:r>
              <a:rPr lang="en-US" dirty="0" smtClean="0"/>
              <a:t>13</a:t>
            </a:r>
            <a:r>
              <a:rPr lang="en-US" dirty="0"/>
              <a:t>:7156-71</a:t>
            </a:r>
          </a:p>
        </p:txBody>
      </p:sp>
    </p:spTree>
    <p:extLst>
      <p:ext uri="{BB962C8B-B14F-4D97-AF65-F5344CB8AC3E}">
        <p14:creationId xmlns:p14="http://schemas.microsoft.com/office/powerpoint/2010/main" val="246632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 – PI3K Signaling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7015" y="1701012"/>
            <a:ext cx="5382194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 bwMode="auto">
          <a:xfrm>
            <a:off x="2454215" y="1701012"/>
            <a:ext cx="762000" cy="45720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Insulin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3216215" y="3834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3368615" y="40632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3216215" y="4215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2225615" y="3834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2073215" y="40632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2225615" y="42156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5" name="Freeform 14"/>
          <p:cNvSpPr/>
          <p:nvPr/>
        </p:nvSpPr>
        <p:spPr bwMode="auto">
          <a:xfrm>
            <a:off x="3407029" y="3839489"/>
            <a:ext cx="549240" cy="596410"/>
          </a:xfrm>
          <a:custGeom>
            <a:avLst/>
            <a:gdLst>
              <a:gd name="connsiteX0" fmla="*/ 66437 w 549240"/>
              <a:gd name="connsiteY0" fmla="*/ 138989 h 596410"/>
              <a:gd name="connsiteX1" fmla="*/ 66437 w 549240"/>
              <a:gd name="connsiteY1" fmla="*/ 138989 h 596410"/>
              <a:gd name="connsiteX2" fmla="*/ 33519 w 549240"/>
              <a:gd name="connsiteY2" fmla="*/ 146304 h 596410"/>
              <a:gd name="connsiteX3" fmla="*/ 11573 w 549240"/>
              <a:gd name="connsiteY3" fmla="*/ 153619 h 596410"/>
              <a:gd name="connsiteX4" fmla="*/ 600 w 549240"/>
              <a:gd name="connsiteY4" fmla="*/ 215798 h 596410"/>
              <a:gd name="connsiteX5" fmla="*/ 7916 w 549240"/>
              <a:gd name="connsiteY5" fmla="*/ 223113 h 596410"/>
              <a:gd name="connsiteX6" fmla="*/ 18888 w 549240"/>
              <a:gd name="connsiteY6" fmla="*/ 226771 h 596410"/>
              <a:gd name="connsiteX7" fmla="*/ 44492 w 549240"/>
              <a:gd name="connsiteY7" fmla="*/ 219456 h 596410"/>
              <a:gd name="connsiteX8" fmla="*/ 66437 w 549240"/>
              <a:gd name="connsiteY8" fmla="*/ 226771 h 596410"/>
              <a:gd name="connsiteX9" fmla="*/ 77410 w 549240"/>
              <a:gd name="connsiteY9" fmla="*/ 230429 h 596410"/>
              <a:gd name="connsiteX10" fmla="*/ 84725 w 549240"/>
              <a:gd name="connsiteY10" fmla="*/ 241401 h 596410"/>
              <a:gd name="connsiteX11" fmla="*/ 92040 w 549240"/>
              <a:gd name="connsiteY11" fmla="*/ 248717 h 596410"/>
              <a:gd name="connsiteX12" fmla="*/ 106671 w 549240"/>
              <a:gd name="connsiteY12" fmla="*/ 281635 h 596410"/>
              <a:gd name="connsiteX13" fmla="*/ 106671 w 549240"/>
              <a:gd name="connsiteY13" fmla="*/ 416966 h 596410"/>
              <a:gd name="connsiteX14" fmla="*/ 92040 w 549240"/>
              <a:gd name="connsiteY14" fmla="*/ 435254 h 596410"/>
              <a:gd name="connsiteX15" fmla="*/ 84725 w 549240"/>
              <a:gd name="connsiteY15" fmla="*/ 446227 h 596410"/>
              <a:gd name="connsiteX16" fmla="*/ 73752 w 549240"/>
              <a:gd name="connsiteY16" fmla="*/ 449885 h 596410"/>
              <a:gd name="connsiteX17" fmla="*/ 62780 w 549240"/>
              <a:gd name="connsiteY17" fmla="*/ 460857 h 596410"/>
              <a:gd name="connsiteX18" fmla="*/ 59122 w 549240"/>
              <a:gd name="connsiteY18" fmla="*/ 471830 h 596410"/>
              <a:gd name="connsiteX19" fmla="*/ 44492 w 549240"/>
              <a:gd name="connsiteY19" fmla="*/ 482803 h 596410"/>
              <a:gd name="connsiteX20" fmla="*/ 37176 w 549240"/>
              <a:gd name="connsiteY20" fmla="*/ 493776 h 596410"/>
              <a:gd name="connsiteX21" fmla="*/ 37176 w 549240"/>
              <a:gd name="connsiteY21" fmla="*/ 570585 h 596410"/>
              <a:gd name="connsiteX22" fmla="*/ 48149 w 549240"/>
              <a:gd name="connsiteY22" fmla="*/ 574243 h 596410"/>
              <a:gd name="connsiteX23" fmla="*/ 73752 w 549240"/>
              <a:gd name="connsiteY23" fmla="*/ 581558 h 596410"/>
              <a:gd name="connsiteX24" fmla="*/ 117644 w 549240"/>
              <a:gd name="connsiteY24" fmla="*/ 592531 h 596410"/>
              <a:gd name="connsiteX25" fmla="*/ 179823 w 549240"/>
              <a:gd name="connsiteY25" fmla="*/ 588873 h 596410"/>
              <a:gd name="connsiteX26" fmla="*/ 252975 w 549240"/>
              <a:gd name="connsiteY26" fmla="*/ 581558 h 596410"/>
              <a:gd name="connsiteX27" fmla="*/ 271263 w 549240"/>
              <a:gd name="connsiteY27" fmla="*/ 570585 h 596410"/>
              <a:gd name="connsiteX28" fmla="*/ 296866 w 549240"/>
              <a:gd name="connsiteY28" fmla="*/ 563270 h 596410"/>
              <a:gd name="connsiteX29" fmla="*/ 307839 w 549240"/>
              <a:gd name="connsiteY29" fmla="*/ 555955 h 596410"/>
              <a:gd name="connsiteX30" fmla="*/ 318812 w 549240"/>
              <a:gd name="connsiteY30" fmla="*/ 544982 h 596410"/>
              <a:gd name="connsiteX31" fmla="*/ 329784 w 549240"/>
              <a:gd name="connsiteY31" fmla="*/ 541325 h 596410"/>
              <a:gd name="connsiteX32" fmla="*/ 373676 w 549240"/>
              <a:gd name="connsiteY32" fmla="*/ 497433 h 596410"/>
              <a:gd name="connsiteX33" fmla="*/ 395621 w 549240"/>
              <a:gd name="connsiteY33" fmla="*/ 482803 h 596410"/>
              <a:gd name="connsiteX34" fmla="*/ 417567 w 549240"/>
              <a:gd name="connsiteY34" fmla="*/ 475488 h 596410"/>
              <a:gd name="connsiteX35" fmla="*/ 424882 w 549240"/>
              <a:gd name="connsiteY35" fmla="*/ 464515 h 596410"/>
              <a:gd name="connsiteX36" fmla="*/ 439512 w 549240"/>
              <a:gd name="connsiteY36" fmla="*/ 457200 h 596410"/>
              <a:gd name="connsiteX37" fmla="*/ 446828 w 549240"/>
              <a:gd name="connsiteY37" fmla="*/ 449885 h 596410"/>
              <a:gd name="connsiteX38" fmla="*/ 450485 w 549240"/>
              <a:gd name="connsiteY38" fmla="*/ 431597 h 596410"/>
              <a:gd name="connsiteX39" fmla="*/ 454143 w 549240"/>
              <a:gd name="connsiteY39" fmla="*/ 420624 h 596410"/>
              <a:gd name="connsiteX40" fmla="*/ 476088 w 549240"/>
              <a:gd name="connsiteY40" fmla="*/ 405993 h 596410"/>
              <a:gd name="connsiteX41" fmla="*/ 494376 w 549240"/>
              <a:gd name="connsiteY41" fmla="*/ 387705 h 596410"/>
              <a:gd name="connsiteX42" fmla="*/ 498034 w 549240"/>
              <a:gd name="connsiteY42" fmla="*/ 376733 h 596410"/>
              <a:gd name="connsiteX43" fmla="*/ 519980 w 549240"/>
              <a:gd name="connsiteY43" fmla="*/ 362102 h 596410"/>
              <a:gd name="connsiteX44" fmla="*/ 527295 w 549240"/>
              <a:gd name="connsiteY44" fmla="*/ 351129 h 596410"/>
              <a:gd name="connsiteX45" fmla="*/ 541925 w 549240"/>
              <a:gd name="connsiteY45" fmla="*/ 321869 h 596410"/>
              <a:gd name="connsiteX46" fmla="*/ 549240 w 549240"/>
              <a:gd name="connsiteY46" fmla="*/ 252374 h 596410"/>
              <a:gd name="connsiteX47" fmla="*/ 545583 w 549240"/>
              <a:gd name="connsiteY47" fmla="*/ 182880 h 596410"/>
              <a:gd name="connsiteX48" fmla="*/ 538268 w 549240"/>
              <a:gd name="connsiteY48" fmla="*/ 164592 h 596410"/>
              <a:gd name="connsiteX49" fmla="*/ 530952 w 549240"/>
              <a:gd name="connsiteY49" fmla="*/ 138989 h 596410"/>
              <a:gd name="connsiteX50" fmla="*/ 523637 w 549240"/>
              <a:gd name="connsiteY50" fmla="*/ 128016 h 596410"/>
              <a:gd name="connsiteX51" fmla="*/ 519980 w 549240"/>
              <a:gd name="connsiteY51" fmla="*/ 113385 h 596410"/>
              <a:gd name="connsiteX52" fmla="*/ 512664 w 549240"/>
              <a:gd name="connsiteY52" fmla="*/ 98755 h 596410"/>
              <a:gd name="connsiteX53" fmla="*/ 494376 w 549240"/>
              <a:gd name="connsiteY53" fmla="*/ 73152 h 596410"/>
              <a:gd name="connsiteX54" fmla="*/ 479746 w 549240"/>
              <a:gd name="connsiteY54" fmla="*/ 47549 h 596410"/>
              <a:gd name="connsiteX55" fmla="*/ 465116 w 549240"/>
              <a:gd name="connsiteY55" fmla="*/ 40233 h 596410"/>
              <a:gd name="connsiteX56" fmla="*/ 454143 w 549240"/>
              <a:gd name="connsiteY56" fmla="*/ 32918 h 596410"/>
              <a:gd name="connsiteX57" fmla="*/ 399279 w 549240"/>
              <a:gd name="connsiteY57" fmla="*/ 18288 h 596410"/>
              <a:gd name="connsiteX58" fmla="*/ 380991 w 549240"/>
              <a:gd name="connsiteY58" fmla="*/ 10973 h 596410"/>
              <a:gd name="connsiteX59" fmla="*/ 362703 w 549240"/>
              <a:gd name="connsiteY59" fmla="*/ 7315 h 596410"/>
              <a:gd name="connsiteX60" fmla="*/ 296866 w 549240"/>
              <a:gd name="connsiteY60" fmla="*/ 0 h 596410"/>
              <a:gd name="connsiteX61" fmla="*/ 212741 w 549240"/>
              <a:gd name="connsiteY61" fmla="*/ 7315 h 596410"/>
              <a:gd name="connsiteX62" fmla="*/ 198111 w 549240"/>
              <a:gd name="connsiteY62" fmla="*/ 10973 h 596410"/>
              <a:gd name="connsiteX63" fmla="*/ 187138 w 549240"/>
              <a:gd name="connsiteY63" fmla="*/ 18288 h 596410"/>
              <a:gd name="connsiteX64" fmla="*/ 176165 w 549240"/>
              <a:gd name="connsiteY64" fmla="*/ 21945 h 596410"/>
              <a:gd name="connsiteX65" fmla="*/ 154220 w 549240"/>
              <a:gd name="connsiteY65" fmla="*/ 36576 h 596410"/>
              <a:gd name="connsiteX66" fmla="*/ 132274 w 549240"/>
              <a:gd name="connsiteY66" fmla="*/ 43891 h 596410"/>
              <a:gd name="connsiteX67" fmla="*/ 128616 w 549240"/>
              <a:gd name="connsiteY67" fmla="*/ 47549 h 596410"/>
              <a:gd name="connsiteX68" fmla="*/ 66437 w 549240"/>
              <a:gd name="connsiteY68" fmla="*/ 138989 h 59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49240" h="596410">
                <a:moveTo>
                  <a:pt x="66437" y="138989"/>
                </a:moveTo>
                <a:lnTo>
                  <a:pt x="66437" y="138989"/>
                </a:lnTo>
                <a:cubicBezTo>
                  <a:pt x="55464" y="141427"/>
                  <a:pt x="44380" y="143408"/>
                  <a:pt x="33519" y="146304"/>
                </a:cubicBezTo>
                <a:cubicBezTo>
                  <a:pt x="26068" y="148291"/>
                  <a:pt x="11573" y="153619"/>
                  <a:pt x="11573" y="153619"/>
                </a:cubicBezTo>
                <a:cubicBezTo>
                  <a:pt x="0" y="188340"/>
                  <a:pt x="4956" y="167886"/>
                  <a:pt x="600" y="215798"/>
                </a:cubicBezTo>
                <a:cubicBezTo>
                  <a:pt x="3039" y="218236"/>
                  <a:pt x="4959" y="221339"/>
                  <a:pt x="7916" y="223113"/>
                </a:cubicBezTo>
                <a:cubicBezTo>
                  <a:pt x="11222" y="225097"/>
                  <a:pt x="15033" y="226771"/>
                  <a:pt x="18888" y="226771"/>
                </a:cubicBezTo>
                <a:cubicBezTo>
                  <a:pt x="23477" y="226771"/>
                  <a:pt x="39320" y="221180"/>
                  <a:pt x="44492" y="219456"/>
                </a:cubicBezTo>
                <a:lnTo>
                  <a:pt x="66437" y="226771"/>
                </a:lnTo>
                <a:lnTo>
                  <a:pt x="77410" y="230429"/>
                </a:lnTo>
                <a:cubicBezTo>
                  <a:pt x="79848" y="234086"/>
                  <a:pt x="81979" y="237969"/>
                  <a:pt x="84725" y="241401"/>
                </a:cubicBezTo>
                <a:cubicBezTo>
                  <a:pt x="86879" y="244094"/>
                  <a:pt x="90498" y="245633"/>
                  <a:pt x="92040" y="248717"/>
                </a:cubicBezTo>
                <a:cubicBezTo>
                  <a:pt x="118158" y="300951"/>
                  <a:pt x="85153" y="249356"/>
                  <a:pt x="106671" y="281635"/>
                </a:cubicBezTo>
                <a:cubicBezTo>
                  <a:pt x="123187" y="331193"/>
                  <a:pt x="113160" y="296912"/>
                  <a:pt x="106671" y="416966"/>
                </a:cubicBezTo>
                <a:cubicBezTo>
                  <a:pt x="106011" y="429184"/>
                  <a:pt x="101218" y="429135"/>
                  <a:pt x="92040" y="435254"/>
                </a:cubicBezTo>
                <a:cubicBezTo>
                  <a:pt x="89602" y="438912"/>
                  <a:pt x="88158" y="443481"/>
                  <a:pt x="84725" y="446227"/>
                </a:cubicBezTo>
                <a:cubicBezTo>
                  <a:pt x="81714" y="448636"/>
                  <a:pt x="76960" y="447746"/>
                  <a:pt x="73752" y="449885"/>
                </a:cubicBezTo>
                <a:cubicBezTo>
                  <a:pt x="69448" y="452754"/>
                  <a:pt x="66437" y="457200"/>
                  <a:pt x="62780" y="460857"/>
                </a:cubicBezTo>
                <a:cubicBezTo>
                  <a:pt x="61561" y="464515"/>
                  <a:pt x="61590" y="468868"/>
                  <a:pt x="59122" y="471830"/>
                </a:cubicBezTo>
                <a:cubicBezTo>
                  <a:pt x="55220" y="476513"/>
                  <a:pt x="48802" y="478493"/>
                  <a:pt x="44492" y="482803"/>
                </a:cubicBezTo>
                <a:cubicBezTo>
                  <a:pt x="41383" y="485912"/>
                  <a:pt x="39615" y="490118"/>
                  <a:pt x="37176" y="493776"/>
                </a:cubicBezTo>
                <a:cubicBezTo>
                  <a:pt x="29891" y="522918"/>
                  <a:pt x="27411" y="526642"/>
                  <a:pt x="37176" y="570585"/>
                </a:cubicBezTo>
                <a:cubicBezTo>
                  <a:pt x="38012" y="574349"/>
                  <a:pt x="44442" y="573184"/>
                  <a:pt x="48149" y="574243"/>
                </a:cubicBezTo>
                <a:cubicBezTo>
                  <a:pt x="80316" y="583434"/>
                  <a:pt x="47431" y="572785"/>
                  <a:pt x="73752" y="581558"/>
                </a:cubicBezTo>
                <a:cubicBezTo>
                  <a:pt x="88606" y="596410"/>
                  <a:pt x="81638" y="592531"/>
                  <a:pt x="117644" y="592531"/>
                </a:cubicBezTo>
                <a:cubicBezTo>
                  <a:pt x="138406" y="592531"/>
                  <a:pt x="159114" y="590352"/>
                  <a:pt x="179823" y="588873"/>
                </a:cubicBezTo>
                <a:cubicBezTo>
                  <a:pt x="205926" y="587009"/>
                  <a:pt x="227272" y="584414"/>
                  <a:pt x="252975" y="581558"/>
                </a:cubicBezTo>
                <a:cubicBezTo>
                  <a:pt x="284059" y="571199"/>
                  <a:pt x="246160" y="585647"/>
                  <a:pt x="271263" y="570585"/>
                </a:cubicBezTo>
                <a:cubicBezTo>
                  <a:pt x="275007" y="568339"/>
                  <a:pt x="294139" y="563952"/>
                  <a:pt x="296866" y="563270"/>
                </a:cubicBezTo>
                <a:cubicBezTo>
                  <a:pt x="300524" y="560832"/>
                  <a:pt x="304462" y="558769"/>
                  <a:pt x="307839" y="555955"/>
                </a:cubicBezTo>
                <a:cubicBezTo>
                  <a:pt x="311813" y="552644"/>
                  <a:pt x="314508" y="547851"/>
                  <a:pt x="318812" y="544982"/>
                </a:cubicBezTo>
                <a:cubicBezTo>
                  <a:pt x="322020" y="542844"/>
                  <a:pt x="326127" y="542544"/>
                  <a:pt x="329784" y="541325"/>
                </a:cubicBezTo>
                <a:lnTo>
                  <a:pt x="373676" y="497433"/>
                </a:lnTo>
                <a:cubicBezTo>
                  <a:pt x="379893" y="491216"/>
                  <a:pt x="387281" y="485583"/>
                  <a:pt x="395621" y="482803"/>
                </a:cubicBezTo>
                <a:lnTo>
                  <a:pt x="417567" y="475488"/>
                </a:lnTo>
                <a:cubicBezTo>
                  <a:pt x="420005" y="471830"/>
                  <a:pt x="421505" y="467329"/>
                  <a:pt x="424882" y="464515"/>
                </a:cubicBezTo>
                <a:cubicBezTo>
                  <a:pt x="429071" y="461024"/>
                  <a:pt x="434975" y="460224"/>
                  <a:pt x="439512" y="457200"/>
                </a:cubicBezTo>
                <a:cubicBezTo>
                  <a:pt x="442381" y="455287"/>
                  <a:pt x="444389" y="452323"/>
                  <a:pt x="446828" y="449885"/>
                </a:cubicBezTo>
                <a:cubicBezTo>
                  <a:pt x="448047" y="443789"/>
                  <a:pt x="448977" y="437628"/>
                  <a:pt x="450485" y="431597"/>
                </a:cubicBezTo>
                <a:cubicBezTo>
                  <a:pt x="451420" y="427857"/>
                  <a:pt x="451417" y="423350"/>
                  <a:pt x="454143" y="420624"/>
                </a:cubicBezTo>
                <a:cubicBezTo>
                  <a:pt x="460360" y="414407"/>
                  <a:pt x="469871" y="412210"/>
                  <a:pt x="476088" y="405993"/>
                </a:cubicBezTo>
                <a:lnTo>
                  <a:pt x="494376" y="387705"/>
                </a:lnTo>
                <a:cubicBezTo>
                  <a:pt x="495595" y="384048"/>
                  <a:pt x="495308" y="379459"/>
                  <a:pt x="498034" y="376733"/>
                </a:cubicBezTo>
                <a:cubicBezTo>
                  <a:pt x="504251" y="370516"/>
                  <a:pt x="519980" y="362102"/>
                  <a:pt x="519980" y="362102"/>
                </a:cubicBezTo>
                <a:cubicBezTo>
                  <a:pt x="522418" y="358444"/>
                  <a:pt x="525190" y="354988"/>
                  <a:pt x="527295" y="351129"/>
                </a:cubicBezTo>
                <a:cubicBezTo>
                  <a:pt x="532517" y="341556"/>
                  <a:pt x="541925" y="321869"/>
                  <a:pt x="541925" y="321869"/>
                </a:cubicBezTo>
                <a:cubicBezTo>
                  <a:pt x="543935" y="305793"/>
                  <a:pt x="549240" y="266027"/>
                  <a:pt x="549240" y="252374"/>
                </a:cubicBezTo>
                <a:cubicBezTo>
                  <a:pt x="549240" y="229177"/>
                  <a:pt x="548460" y="205898"/>
                  <a:pt x="545583" y="182880"/>
                </a:cubicBezTo>
                <a:cubicBezTo>
                  <a:pt x="544769" y="176365"/>
                  <a:pt x="540344" y="170821"/>
                  <a:pt x="538268" y="164592"/>
                </a:cubicBezTo>
                <a:cubicBezTo>
                  <a:pt x="535923" y="157557"/>
                  <a:pt x="534476" y="146037"/>
                  <a:pt x="530952" y="138989"/>
                </a:cubicBezTo>
                <a:cubicBezTo>
                  <a:pt x="528986" y="135057"/>
                  <a:pt x="526075" y="131674"/>
                  <a:pt x="523637" y="128016"/>
                </a:cubicBezTo>
                <a:cubicBezTo>
                  <a:pt x="522418" y="123139"/>
                  <a:pt x="521745" y="118092"/>
                  <a:pt x="519980" y="113385"/>
                </a:cubicBezTo>
                <a:cubicBezTo>
                  <a:pt x="518066" y="108280"/>
                  <a:pt x="515312" y="103521"/>
                  <a:pt x="512664" y="98755"/>
                </a:cubicBezTo>
                <a:cubicBezTo>
                  <a:pt x="502040" y="79631"/>
                  <a:pt x="505690" y="84464"/>
                  <a:pt x="494376" y="73152"/>
                </a:cubicBezTo>
                <a:cubicBezTo>
                  <a:pt x="490658" y="61997"/>
                  <a:pt x="490081" y="56408"/>
                  <a:pt x="479746" y="47549"/>
                </a:cubicBezTo>
                <a:cubicBezTo>
                  <a:pt x="475606" y="44001"/>
                  <a:pt x="469850" y="42938"/>
                  <a:pt x="465116" y="40233"/>
                </a:cubicBezTo>
                <a:cubicBezTo>
                  <a:pt x="461299" y="38052"/>
                  <a:pt x="458160" y="34703"/>
                  <a:pt x="454143" y="32918"/>
                </a:cubicBezTo>
                <a:cubicBezTo>
                  <a:pt x="433262" y="23638"/>
                  <a:pt x="422627" y="24959"/>
                  <a:pt x="399279" y="18288"/>
                </a:cubicBezTo>
                <a:cubicBezTo>
                  <a:pt x="392966" y="16484"/>
                  <a:pt x="387280" y="12860"/>
                  <a:pt x="380991" y="10973"/>
                </a:cubicBezTo>
                <a:cubicBezTo>
                  <a:pt x="375036" y="9187"/>
                  <a:pt x="368835" y="8337"/>
                  <a:pt x="362703" y="7315"/>
                </a:cubicBezTo>
                <a:cubicBezTo>
                  <a:pt x="336001" y="2864"/>
                  <a:pt x="326578" y="2701"/>
                  <a:pt x="296866" y="0"/>
                </a:cubicBezTo>
                <a:cubicBezTo>
                  <a:pt x="274764" y="1578"/>
                  <a:pt x="236785" y="3616"/>
                  <a:pt x="212741" y="7315"/>
                </a:cubicBezTo>
                <a:cubicBezTo>
                  <a:pt x="207773" y="8079"/>
                  <a:pt x="202988" y="9754"/>
                  <a:pt x="198111" y="10973"/>
                </a:cubicBezTo>
                <a:cubicBezTo>
                  <a:pt x="194453" y="13411"/>
                  <a:pt x="191070" y="16322"/>
                  <a:pt x="187138" y="18288"/>
                </a:cubicBezTo>
                <a:cubicBezTo>
                  <a:pt x="183690" y="20012"/>
                  <a:pt x="179535" y="20073"/>
                  <a:pt x="176165" y="21945"/>
                </a:cubicBezTo>
                <a:cubicBezTo>
                  <a:pt x="168480" y="26215"/>
                  <a:pt x="161535" y="31699"/>
                  <a:pt x="154220" y="36576"/>
                </a:cubicBezTo>
                <a:cubicBezTo>
                  <a:pt x="147804" y="40853"/>
                  <a:pt x="137727" y="38438"/>
                  <a:pt x="132274" y="43891"/>
                </a:cubicBezTo>
                <a:lnTo>
                  <a:pt x="128616" y="47549"/>
                </a:lnTo>
                <a:lnTo>
                  <a:pt x="66437" y="138989"/>
                </a:lnTo>
                <a:close/>
              </a:path>
            </a:pathLst>
          </a:custGeom>
          <a:solidFill>
            <a:srgbClr val="8B835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IRS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3902015" y="39870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3597215" y="4291812"/>
            <a:ext cx="152400" cy="2286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Lucida Sans Unicode" charset="0"/>
              </a:rPr>
              <a:t>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11615" y="377008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PI(4,5)P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83215" y="375841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PI(3,4,5)P</a:t>
            </a:r>
            <a:r>
              <a:rPr lang="en-US" baseline="-25000" dirty="0" smtClean="0">
                <a:solidFill>
                  <a:srgbClr val="C00000"/>
                </a:solidFill>
              </a:rPr>
              <a:t>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Freeform 19"/>
          <p:cNvSpPr/>
          <p:nvPr/>
        </p:nvSpPr>
        <p:spPr bwMode="auto">
          <a:xfrm>
            <a:off x="3897203" y="3895633"/>
            <a:ext cx="839288" cy="715609"/>
          </a:xfrm>
          <a:custGeom>
            <a:avLst/>
            <a:gdLst>
              <a:gd name="connsiteX0" fmla="*/ 304126 w 839288"/>
              <a:gd name="connsiteY0" fmla="*/ 6035 h 715609"/>
              <a:gd name="connsiteX1" fmla="*/ 304126 w 839288"/>
              <a:gd name="connsiteY1" fmla="*/ 6035 h 715609"/>
              <a:gd name="connsiteX2" fmla="*/ 183425 w 839288"/>
              <a:gd name="connsiteY2" fmla="*/ 6035 h 715609"/>
              <a:gd name="connsiteX3" fmla="*/ 154164 w 839288"/>
              <a:gd name="connsiteY3" fmla="*/ 13350 h 715609"/>
              <a:gd name="connsiteX4" fmla="*/ 139534 w 839288"/>
              <a:gd name="connsiteY4" fmla="*/ 17008 h 715609"/>
              <a:gd name="connsiteX5" fmla="*/ 132218 w 839288"/>
              <a:gd name="connsiteY5" fmla="*/ 24323 h 715609"/>
              <a:gd name="connsiteX6" fmla="*/ 128561 w 839288"/>
              <a:gd name="connsiteY6" fmla="*/ 35296 h 715609"/>
              <a:gd name="connsiteX7" fmla="*/ 121246 w 839288"/>
              <a:gd name="connsiteY7" fmla="*/ 46269 h 715609"/>
              <a:gd name="connsiteX8" fmla="*/ 124903 w 839288"/>
              <a:gd name="connsiteY8" fmla="*/ 126736 h 715609"/>
              <a:gd name="connsiteX9" fmla="*/ 128561 w 839288"/>
              <a:gd name="connsiteY9" fmla="*/ 137709 h 715609"/>
              <a:gd name="connsiteX10" fmla="*/ 135876 w 839288"/>
              <a:gd name="connsiteY10" fmla="*/ 170627 h 715609"/>
              <a:gd name="connsiteX11" fmla="*/ 124903 w 839288"/>
              <a:gd name="connsiteY11" fmla="*/ 287670 h 715609"/>
              <a:gd name="connsiteX12" fmla="*/ 121246 w 839288"/>
              <a:gd name="connsiteY12" fmla="*/ 305958 h 715609"/>
              <a:gd name="connsiteX13" fmla="*/ 117588 w 839288"/>
              <a:gd name="connsiteY13" fmla="*/ 316931 h 715609"/>
              <a:gd name="connsiteX14" fmla="*/ 106615 w 839288"/>
              <a:gd name="connsiteY14" fmla="*/ 313273 h 715609"/>
              <a:gd name="connsiteX15" fmla="*/ 99300 w 839288"/>
              <a:gd name="connsiteY15" fmla="*/ 320589 h 715609"/>
              <a:gd name="connsiteX16" fmla="*/ 88327 w 839288"/>
              <a:gd name="connsiteY16" fmla="*/ 327904 h 715609"/>
              <a:gd name="connsiteX17" fmla="*/ 81012 w 839288"/>
              <a:gd name="connsiteY17" fmla="*/ 342534 h 715609"/>
              <a:gd name="connsiteX18" fmla="*/ 55409 w 839288"/>
              <a:gd name="connsiteY18" fmla="*/ 353507 h 715609"/>
              <a:gd name="connsiteX19" fmla="*/ 37121 w 839288"/>
              <a:gd name="connsiteY19" fmla="*/ 375453 h 715609"/>
              <a:gd name="connsiteX20" fmla="*/ 29806 w 839288"/>
              <a:gd name="connsiteY20" fmla="*/ 386425 h 715609"/>
              <a:gd name="connsiteX21" fmla="*/ 7860 w 839288"/>
              <a:gd name="connsiteY21" fmla="*/ 401056 h 715609"/>
              <a:gd name="connsiteX22" fmla="*/ 545 w 839288"/>
              <a:gd name="connsiteY22" fmla="*/ 415686 h 715609"/>
              <a:gd name="connsiteX23" fmla="*/ 4202 w 839288"/>
              <a:gd name="connsiteY23" fmla="*/ 426659 h 715609"/>
              <a:gd name="connsiteX24" fmla="*/ 11518 w 839288"/>
              <a:gd name="connsiteY24" fmla="*/ 507126 h 715609"/>
              <a:gd name="connsiteX25" fmla="*/ 15175 w 839288"/>
              <a:gd name="connsiteY25" fmla="*/ 521757 h 715609"/>
              <a:gd name="connsiteX26" fmla="*/ 22490 w 839288"/>
              <a:gd name="connsiteY26" fmla="*/ 565648 h 715609"/>
              <a:gd name="connsiteX27" fmla="*/ 26148 w 839288"/>
              <a:gd name="connsiteY27" fmla="*/ 580278 h 715609"/>
              <a:gd name="connsiteX28" fmla="*/ 51751 w 839288"/>
              <a:gd name="connsiteY28" fmla="*/ 627827 h 715609"/>
              <a:gd name="connsiteX29" fmla="*/ 62724 w 839288"/>
              <a:gd name="connsiteY29" fmla="*/ 638800 h 715609"/>
              <a:gd name="connsiteX30" fmla="*/ 66382 w 839288"/>
              <a:gd name="connsiteY30" fmla="*/ 653430 h 715609"/>
              <a:gd name="connsiteX31" fmla="*/ 88327 w 839288"/>
              <a:gd name="connsiteY31" fmla="*/ 664403 h 715609"/>
              <a:gd name="connsiteX32" fmla="*/ 106615 w 839288"/>
              <a:gd name="connsiteY32" fmla="*/ 679033 h 715609"/>
              <a:gd name="connsiteX33" fmla="*/ 121246 w 839288"/>
              <a:gd name="connsiteY33" fmla="*/ 682691 h 715609"/>
              <a:gd name="connsiteX34" fmla="*/ 132218 w 839288"/>
              <a:gd name="connsiteY34" fmla="*/ 686349 h 715609"/>
              <a:gd name="connsiteX35" fmla="*/ 183425 w 839288"/>
              <a:gd name="connsiteY35" fmla="*/ 704637 h 715609"/>
              <a:gd name="connsiteX36" fmla="*/ 209028 w 839288"/>
              <a:gd name="connsiteY36" fmla="*/ 711952 h 715609"/>
              <a:gd name="connsiteX37" fmla="*/ 245604 w 839288"/>
              <a:gd name="connsiteY37" fmla="*/ 715609 h 715609"/>
              <a:gd name="connsiteX38" fmla="*/ 567473 w 839288"/>
              <a:gd name="connsiteY38" fmla="*/ 711952 h 715609"/>
              <a:gd name="connsiteX39" fmla="*/ 622337 w 839288"/>
              <a:gd name="connsiteY39" fmla="*/ 708294 h 715609"/>
              <a:gd name="connsiteX40" fmla="*/ 761326 w 839288"/>
              <a:gd name="connsiteY40" fmla="*/ 697321 h 715609"/>
              <a:gd name="connsiteX41" fmla="*/ 797902 w 839288"/>
              <a:gd name="connsiteY41" fmla="*/ 675376 h 715609"/>
              <a:gd name="connsiteX42" fmla="*/ 812532 w 839288"/>
              <a:gd name="connsiteY42" fmla="*/ 668061 h 715609"/>
              <a:gd name="connsiteX43" fmla="*/ 823505 w 839288"/>
              <a:gd name="connsiteY43" fmla="*/ 660745 h 715609"/>
              <a:gd name="connsiteX44" fmla="*/ 830820 w 839288"/>
              <a:gd name="connsiteY44" fmla="*/ 649773 h 715609"/>
              <a:gd name="connsiteX45" fmla="*/ 838135 w 839288"/>
              <a:gd name="connsiteY45" fmla="*/ 642457 h 715609"/>
              <a:gd name="connsiteX46" fmla="*/ 834478 w 839288"/>
              <a:gd name="connsiteY46" fmla="*/ 514441 h 715609"/>
              <a:gd name="connsiteX47" fmla="*/ 812532 w 839288"/>
              <a:gd name="connsiteY47" fmla="*/ 474208 h 715609"/>
              <a:gd name="connsiteX48" fmla="*/ 794244 w 839288"/>
              <a:gd name="connsiteY48" fmla="*/ 452262 h 715609"/>
              <a:gd name="connsiteX49" fmla="*/ 779614 w 839288"/>
              <a:gd name="connsiteY49" fmla="*/ 433974 h 715609"/>
              <a:gd name="connsiteX50" fmla="*/ 761326 w 839288"/>
              <a:gd name="connsiteY50" fmla="*/ 412029 h 715609"/>
              <a:gd name="connsiteX51" fmla="*/ 750353 w 839288"/>
              <a:gd name="connsiteY51" fmla="*/ 397398 h 715609"/>
              <a:gd name="connsiteX52" fmla="*/ 713777 w 839288"/>
              <a:gd name="connsiteY52" fmla="*/ 371795 h 715609"/>
              <a:gd name="connsiteX53" fmla="*/ 695489 w 839288"/>
              <a:gd name="connsiteY53" fmla="*/ 353507 h 715609"/>
              <a:gd name="connsiteX54" fmla="*/ 669886 w 839288"/>
              <a:gd name="connsiteY54" fmla="*/ 327904 h 715609"/>
              <a:gd name="connsiteX55" fmla="*/ 658913 w 839288"/>
              <a:gd name="connsiteY55" fmla="*/ 309616 h 715609"/>
              <a:gd name="connsiteX56" fmla="*/ 625994 w 839288"/>
              <a:gd name="connsiteY56" fmla="*/ 287670 h 715609"/>
              <a:gd name="connsiteX57" fmla="*/ 615022 w 839288"/>
              <a:gd name="connsiteY57" fmla="*/ 273040 h 715609"/>
              <a:gd name="connsiteX58" fmla="*/ 589418 w 839288"/>
              <a:gd name="connsiteY58" fmla="*/ 243779 h 715609"/>
              <a:gd name="connsiteX59" fmla="*/ 582103 w 839288"/>
              <a:gd name="connsiteY59" fmla="*/ 218176 h 715609"/>
              <a:gd name="connsiteX60" fmla="*/ 578446 w 839288"/>
              <a:gd name="connsiteY60" fmla="*/ 170627 h 715609"/>
              <a:gd name="connsiteX61" fmla="*/ 574788 w 839288"/>
              <a:gd name="connsiteY61" fmla="*/ 152339 h 715609"/>
              <a:gd name="connsiteX62" fmla="*/ 571130 w 839288"/>
              <a:gd name="connsiteY62" fmla="*/ 115763 h 715609"/>
              <a:gd name="connsiteX63" fmla="*/ 563815 w 839288"/>
              <a:gd name="connsiteY63" fmla="*/ 101133 h 715609"/>
              <a:gd name="connsiteX64" fmla="*/ 549185 w 839288"/>
              <a:gd name="connsiteY64" fmla="*/ 68214 h 715609"/>
              <a:gd name="connsiteX65" fmla="*/ 541870 w 839288"/>
              <a:gd name="connsiteY65" fmla="*/ 53584 h 715609"/>
              <a:gd name="connsiteX66" fmla="*/ 538212 w 839288"/>
              <a:gd name="connsiteY66" fmla="*/ 42611 h 715609"/>
              <a:gd name="connsiteX67" fmla="*/ 527239 w 839288"/>
              <a:gd name="connsiteY67" fmla="*/ 38953 h 715609"/>
              <a:gd name="connsiteX68" fmla="*/ 501636 w 839288"/>
              <a:gd name="connsiteY68" fmla="*/ 24323 h 715609"/>
              <a:gd name="connsiteX69" fmla="*/ 479690 w 839288"/>
              <a:gd name="connsiteY69" fmla="*/ 17008 h 715609"/>
              <a:gd name="connsiteX70" fmla="*/ 468718 w 839288"/>
              <a:gd name="connsiteY70" fmla="*/ 13350 h 715609"/>
              <a:gd name="connsiteX71" fmla="*/ 366305 w 839288"/>
              <a:gd name="connsiteY71" fmla="*/ 9693 h 715609"/>
              <a:gd name="connsiteX72" fmla="*/ 304126 w 839288"/>
              <a:gd name="connsiteY72" fmla="*/ 6035 h 71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39288" h="715609">
                <a:moveTo>
                  <a:pt x="304126" y="6035"/>
                </a:moveTo>
                <a:lnTo>
                  <a:pt x="304126" y="6035"/>
                </a:lnTo>
                <a:cubicBezTo>
                  <a:pt x="239723" y="2457"/>
                  <a:pt x="243764" y="0"/>
                  <a:pt x="183425" y="6035"/>
                </a:cubicBezTo>
                <a:cubicBezTo>
                  <a:pt x="166274" y="7750"/>
                  <a:pt x="167985" y="9401"/>
                  <a:pt x="154164" y="13350"/>
                </a:cubicBezTo>
                <a:cubicBezTo>
                  <a:pt x="149331" y="14731"/>
                  <a:pt x="144411" y="15789"/>
                  <a:pt x="139534" y="17008"/>
                </a:cubicBezTo>
                <a:cubicBezTo>
                  <a:pt x="137095" y="19446"/>
                  <a:pt x="133992" y="21366"/>
                  <a:pt x="132218" y="24323"/>
                </a:cubicBezTo>
                <a:cubicBezTo>
                  <a:pt x="130234" y="27629"/>
                  <a:pt x="130285" y="31848"/>
                  <a:pt x="128561" y="35296"/>
                </a:cubicBezTo>
                <a:cubicBezTo>
                  <a:pt x="126595" y="39228"/>
                  <a:pt x="123684" y="42611"/>
                  <a:pt x="121246" y="46269"/>
                </a:cubicBezTo>
                <a:cubicBezTo>
                  <a:pt x="122465" y="73091"/>
                  <a:pt x="122762" y="99971"/>
                  <a:pt x="124903" y="126736"/>
                </a:cubicBezTo>
                <a:cubicBezTo>
                  <a:pt x="125210" y="130579"/>
                  <a:pt x="127725" y="133945"/>
                  <a:pt x="128561" y="137709"/>
                </a:cubicBezTo>
                <a:cubicBezTo>
                  <a:pt x="137144" y="176332"/>
                  <a:pt x="127641" y="145925"/>
                  <a:pt x="135876" y="170627"/>
                </a:cubicBezTo>
                <a:cubicBezTo>
                  <a:pt x="130527" y="240164"/>
                  <a:pt x="133197" y="242052"/>
                  <a:pt x="124903" y="287670"/>
                </a:cubicBezTo>
                <a:cubicBezTo>
                  <a:pt x="123791" y="293786"/>
                  <a:pt x="122754" y="299927"/>
                  <a:pt x="121246" y="305958"/>
                </a:cubicBezTo>
                <a:cubicBezTo>
                  <a:pt x="120311" y="309698"/>
                  <a:pt x="118807" y="313273"/>
                  <a:pt x="117588" y="316931"/>
                </a:cubicBezTo>
                <a:cubicBezTo>
                  <a:pt x="113930" y="315712"/>
                  <a:pt x="110396" y="312517"/>
                  <a:pt x="106615" y="313273"/>
                </a:cubicBezTo>
                <a:cubicBezTo>
                  <a:pt x="103233" y="313949"/>
                  <a:pt x="101993" y="318435"/>
                  <a:pt x="99300" y="320589"/>
                </a:cubicBezTo>
                <a:cubicBezTo>
                  <a:pt x="95867" y="323335"/>
                  <a:pt x="91985" y="325466"/>
                  <a:pt x="88327" y="327904"/>
                </a:cubicBezTo>
                <a:cubicBezTo>
                  <a:pt x="85889" y="332781"/>
                  <a:pt x="84867" y="338679"/>
                  <a:pt x="81012" y="342534"/>
                </a:cubicBezTo>
                <a:cubicBezTo>
                  <a:pt x="76493" y="347053"/>
                  <a:pt x="61966" y="351321"/>
                  <a:pt x="55409" y="353507"/>
                </a:cubicBezTo>
                <a:cubicBezTo>
                  <a:pt x="37251" y="380745"/>
                  <a:pt x="60585" y="347297"/>
                  <a:pt x="37121" y="375453"/>
                </a:cubicBezTo>
                <a:cubicBezTo>
                  <a:pt x="34307" y="378830"/>
                  <a:pt x="33114" y="383530"/>
                  <a:pt x="29806" y="386425"/>
                </a:cubicBezTo>
                <a:cubicBezTo>
                  <a:pt x="23189" y="392215"/>
                  <a:pt x="7860" y="401056"/>
                  <a:pt x="7860" y="401056"/>
                </a:cubicBezTo>
                <a:cubicBezTo>
                  <a:pt x="5422" y="405933"/>
                  <a:pt x="1316" y="410289"/>
                  <a:pt x="545" y="415686"/>
                </a:cubicBezTo>
                <a:cubicBezTo>
                  <a:pt x="0" y="419503"/>
                  <a:pt x="3743" y="422831"/>
                  <a:pt x="4202" y="426659"/>
                </a:cubicBezTo>
                <a:cubicBezTo>
                  <a:pt x="7411" y="453400"/>
                  <a:pt x="9079" y="480304"/>
                  <a:pt x="11518" y="507126"/>
                </a:cubicBezTo>
                <a:cubicBezTo>
                  <a:pt x="11973" y="512132"/>
                  <a:pt x="14249" y="516816"/>
                  <a:pt x="15175" y="521757"/>
                </a:cubicBezTo>
                <a:cubicBezTo>
                  <a:pt x="17908" y="536335"/>
                  <a:pt x="19757" y="551070"/>
                  <a:pt x="22490" y="565648"/>
                </a:cubicBezTo>
                <a:cubicBezTo>
                  <a:pt x="23416" y="570589"/>
                  <a:pt x="24215" y="575638"/>
                  <a:pt x="26148" y="580278"/>
                </a:cubicBezTo>
                <a:cubicBezTo>
                  <a:pt x="29331" y="587918"/>
                  <a:pt x="44702" y="618429"/>
                  <a:pt x="51751" y="627827"/>
                </a:cubicBezTo>
                <a:cubicBezTo>
                  <a:pt x="54855" y="631965"/>
                  <a:pt x="59066" y="635142"/>
                  <a:pt x="62724" y="638800"/>
                </a:cubicBezTo>
                <a:cubicBezTo>
                  <a:pt x="63943" y="643677"/>
                  <a:pt x="63594" y="649247"/>
                  <a:pt x="66382" y="653430"/>
                </a:cubicBezTo>
                <a:cubicBezTo>
                  <a:pt x="70434" y="659507"/>
                  <a:pt x="82068" y="662316"/>
                  <a:pt x="88327" y="664403"/>
                </a:cubicBezTo>
                <a:cubicBezTo>
                  <a:pt x="94423" y="669280"/>
                  <a:pt x="99791" y="675242"/>
                  <a:pt x="106615" y="679033"/>
                </a:cubicBezTo>
                <a:cubicBezTo>
                  <a:pt x="111010" y="681474"/>
                  <a:pt x="116412" y="681310"/>
                  <a:pt x="121246" y="682691"/>
                </a:cubicBezTo>
                <a:cubicBezTo>
                  <a:pt x="124953" y="683750"/>
                  <a:pt x="128595" y="685032"/>
                  <a:pt x="132218" y="686349"/>
                </a:cubicBezTo>
                <a:cubicBezTo>
                  <a:pt x="147712" y="691983"/>
                  <a:pt x="167132" y="699982"/>
                  <a:pt x="183425" y="704637"/>
                </a:cubicBezTo>
                <a:cubicBezTo>
                  <a:pt x="191959" y="707075"/>
                  <a:pt x="200287" y="710410"/>
                  <a:pt x="209028" y="711952"/>
                </a:cubicBezTo>
                <a:cubicBezTo>
                  <a:pt x="221094" y="714081"/>
                  <a:pt x="233412" y="714390"/>
                  <a:pt x="245604" y="715609"/>
                </a:cubicBezTo>
                <a:lnTo>
                  <a:pt x="567473" y="711952"/>
                </a:lnTo>
                <a:cubicBezTo>
                  <a:pt x="585798" y="711596"/>
                  <a:pt x="604042" y="709403"/>
                  <a:pt x="622337" y="708294"/>
                </a:cubicBezTo>
                <a:cubicBezTo>
                  <a:pt x="724233" y="702119"/>
                  <a:pt x="653380" y="708117"/>
                  <a:pt x="761326" y="697321"/>
                </a:cubicBezTo>
                <a:cubicBezTo>
                  <a:pt x="796708" y="683169"/>
                  <a:pt x="762781" y="698790"/>
                  <a:pt x="797902" y="675376"/>
                </a:cubicBezTo>
                <a:cubicBezTo>
                  <a:pt x="802439" y="672352"/>
                  <a:pt x="807798" y="670766"/>
                  <a:pt x="812532" y="668061"/>
                </a:cubicBezTo>
                <a:cubicBezTo>
                  <a:pt x="816349" y="665880"/>
                  <a:pt x="819847" y="663184"/>
                  <a:pt x="823505" y="660745"/>
                </a:cubicBezTo>
                <a:cubicBezTo>
                  <a:pt x="825943" y="657088"/>
                  <a:pt x="828074" y="653205"/>
                  <a:pt x="830820" y="649773"/>
                </a:cubicBezTo>
                <a:cubicBezTo>
                  <a:pt x="832974" y="647080"/>
                  <a:pt x="838042" y="645904"/>
                  <a:pt x="838135" y="642457"/>
                </a:cubicBezTo>
                <a:cubicBezTo>
                  <a:pt x="839288" y="599783"/>
                  <a:pt x="838343" y="556955"/>
                  <a:pt x="834478" y="514441"/>
                </a:cubicBezTo>
                <a:cubicBezTo>
                  <a:pt x="831686" y="483733"/>
                  <a:pt x="829491" y="485513"/>
                  <a:pt x="812532" y="474208"/>
                </a:cubicBezTo>
                <a:cubicBezTo>
                  <a:pt x="804145" y="449049"/>
                  <a:pt x="816388" y="478835"/>
                  <a:pt x="794244" y="452262"/>
                </a:cubicBezTo>
                <a:cubicBezTo>
                  <a:pt x="772161" y="425762"/>
                  <a:pt x="813215" y="456376"/>
                  <a:pt x="779614" y="433974"/>
                </a:cubicBezTo>
                <a:cubicBezTo>
                  <a:pt x="772627" y="413016"/>
                  <a:pt x="781255" y="431958"/>
                  <a:pt x="761326" y="412029"/>
                </a:cubicBezTo>
                <a:cubicBezTo>
                  <a:pt x="757015" y="407718"/>
                  <a:pt x="755007" y="401336"/>
                  <a:pt x="750353" y="397398"/>
                </a:cubicBezTo>
                <a:cubicBezTo>
                  <a:pt x="738992" y="387785"/>
                  <a:pt x="713777" y="371795"/>
                  <a:pt x="713777" y="371795"/>
                </a:cubicBezTo>
                <a:cubicBezTo>
                  <a:pt x="698334" y="348630"/>
                  <a:pt x="715809" y="371795"/>
                  <a:pt x="695489" y="353507"/>
                </a:cubicBezTo>
                <a:cubicBezTo>
                  <a:pt x="686518" y="345433"/>
                  <a:pt x="678420" y="336438"/>
                  <a:pt x="669886" y="327904"/>
                </a:cubicBezTo>
                <a:cubicBezTo>
                  <a:pt x="664859" y="322877"/>
                  <a:pt x="663179" y="315303"/>
                  <a:pt x="658913" y="309616"/>
                </a:cubicBezTo>
                <a:cubicBezTo>
                  <a:pt x="648859" y="296211"/>
                  <a:pt x="641969" y="295658"/>
                  <a:pt x="625994" y="287670"/>
                </a:cubicBezTo>
                <a:cubicBezTo>
                  <a:pt x="622337" y="282793"/>
                  <a:pt x="619036" y="277628"/>
                  <a:pt x="615022" y="273040"/>
                </a:cubicBezTo>
                <a:cubicBezTo>
                  <a:pt x="581867" y="235148"/>
                  <a:pt x="617092" y="280676"/>
                  <a:pt x="589418" y="243779"/>
                </a:cubicBezTo>
                <a:cubicBezTo>
                  <a:pt x="587055" y="236688"/>
                  <a:pt x="582937" y="225267"/>
                  <a:pt x="582103" y="218176"/>
                </a:cubicBezTo>
                <a:cubicBezTo>
                  <a:pt x="580246" y="202388"/>
                  <a:pt x="580201" y="186426"/>
                  <a:pt x="578446" y="170627"/>
                </a:cubicBezTo>
                <a:cubicBezTo>
                  <a:pt x="577759" y="164448"/>
                  <a:pt x="575610" y="158501"/>
                  <a:pt x="574788" y="152339"/>
                </a:cubicBezTo>
                <a:cubicBezTo>
                  <a:pt x="573168" y="140194"/>
                  <a:pt x="573697" y="127744"/>
                  <a:pt x="571130" y="115763"/>
                </a:cubicBezTo>
                <a:cubicBezTo>
                  <a:pt x="569988" y="110432"/>
                  <a:pt x="565840" y="106195"/>
                  <a:pt x="563815" y="101133"/>
                </a:cubicBezTo>
                <a:cubicBezTo>
                  <a:pt x="542529" y="47917"/>
                  <a:pt x="567949" y="101052"/>
                  <a:pt x="549185" y="68214"/>
                </a:cubicBezTo>
                <a:cubicBezTo>
                  <a:pt x="546480" y="63480"/>
                  <a:pt x="544018" y="58595"/>
                  <a:pt x="541870" y="53584"/>
                </a:cubicBezTo>
                <a:cubicBezTo>
                  <a:pt x="540351" y="50040"/>
                  <a:pt x="540938" y="45337"/>
                  <a:pt x="538212" y="42611"/>
                </a:cubicBezTo>
                <a:cubicBezTo>
                  <a:pt x="535486" y="39885"/>
                  <a:pt x="530688" y="40677"/>
                  <a:pt x="527239" y="38953"/>
                </a:cubicBezTo>
                <a:cubicBezTo>
                  <a:pt x="500853" y="25760"/>
                  <a:pt x="533688" y="37143"/>
                  <a:pt x="501636" y="24323"/>
                </a:cubicBezTo>
                <a:cubicBezTo>
                  <a:pt x="494476" y="21459"/>
                  <a:pt x="487005" y="19447"/>
                  <a:pt x="479690" y="17008"/>
                </a:cubicBezTo>
                <a:cubicBezTo>
                  <a:pt x="476033" y="15789"/>
                  <a:pt x="472571" y="13488"/>
                  <a:pt x="468718" y="13350"/>
                </a:cubicBezTo>
                <a:lnTo>
                  <a:pt x="366305" y="9693"/>
                </a:lnTo>
                <a:cubicBezTo>
                  <a:pt x="345584" y="9233"/>
                  <a:pt x="314489" y="6645"/>
                  <a:pt x="304126" y="6035"/>
                </a:cubicBezTo>
                <a:close/>
              </a:path>
            </a:pathLst>
          </a:custGeom>
          <a:solidFill>
            <a:srgbClr val="FCCC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2" charset="0"/>
                <a:cs typeface="Lucida Sans Unicode" charset="0"/>
              </a:rPr>
              <a:t>p85</a:t>
            </a:r>
          </a:p>
        </p:txBody>
      </p:sp>
      <p:sp>
        <p:nvSpPr>
          <p:cNvPr id="21" name="Freeform 20"/>
          <p:cNvSpPr/>
          <p:nvPr/>
        </p:nvSpPr>
        <p:spPr bwMode="auto">
          <a:xfrm>
            <a:off x="4447606" y="3994938"/>
            <a:ext cx="2003147" cy="1100937"/>
          </a:xfrm>
          <a:custGeom>
            <a:avLst/>
            <a:gdLst>
              <a:gd name="connsiteX0" fmla="*/ 6097 w 2003147"/>
              <a:gd name="connsiteY0" fmla="*/ 47548 h 1100937"/>
              <a:gd name="connsiteX1" fmla="*/ 6097 w 2003147"/>
              <a:gd name="connsiteY1" fmla="*/ 47548 h 1100937"/>
              <a:gd name="connsiteX2" fmla="*/ 9755 w 2003147"/>
              <a:gd name="connsiteY2" fmla="*/ 142646 h 1100937"/>
              <a:gd name="connsiteX3" fmla="*/ 9755 w 2003147"/>
              <a:gd name="connsiteY3" fmla="*/ 164592 h 1100937"/>
              <a:gd name="connsiteX4" fmla="*/ 13412 w 2003147"/>
              <a:gd name="connsiteY4" fmla="*/ 190195 h 1100937"/>
              <a:gd name="connsiteX5" fmla="*/ 9755 w 2003147"/>
              <a:gd name="connsiteY5" fmla="*/ 204825 h 1100937"/>
              <a:gd name="connsiteX6" fmla="*/ 13412 w 2003147"/>
              <a:gd name="connsiteY6" fmla="*/ 215798 h 1100937"/>
              <a:gd name="connsiteX7" fmla="*/ 17070 w 2003147"/>
              <a:gd name="connsiteY7" fmla="*/ 237744 h 1100937"/>
              <a:gd name="connsiteX8" fmla="*/ 28043 w 2003147"/>
              <a:gd name="connsiteY8" fmla="*/ 245059 h 1100937"/>
              <a:gd name="connsiteX9" fmla="*/ 42673 w 2003147"/>
              <a:gd name="connsiteY9" fmla="*/ 256032 h 1100937"/>
              <a:gd name="connsiteX10" fmla="*/ 64619 w 2003147"/>
              <a:gd name="connsiteY10" fmla="*/ 270662 h 1100937"/>
              <a:gd name="connsiteX11" fmla="*/ 68276 w 2003147"/>
              <a:gd name="connsiteY11" fmla="*/ 281635 h 1100937"/>
              <a:gd name="connsiteX12" fmla="*/ 79249 w 2003147"/>
              <a:gd name="connsiteY12" fmla="*/ 285292 h 1100937"/>
              <a:gd name="connsiteX13" fmla="*/ 86564 w 2003147"/>
              <a:gd name="connsiteY13" fmla="*/ 292608 h 1100937"/>
              <a:gd name="connsiteX14" fmla="*/ 108510 w 2003147"/>
              <a:gd name="connsiteY14" fmla="*/ 307238 h 1100937"/>
              <a:gd name="connsiteX15" fmla="*/ 123140 w 2003147"/>
              <a:gd name="connsiteY15" fmla="*/ 321868 h 1100937"/>
              <a:gd name="connsiteX16" fmla="*/ 130455 w 2003147"/>
              <a:gd name="connsiteY16" fmla="*/ 332841 h 1100937"/>
              <a:gd name="connsiteX17" fmla="*/ 152401 w 2003147"/>
              <a:gd name="connsiteY17" fmla="*/ 343814 h 1100937"/>
              <a:gd name="connsiteX18" fmla="*/ 163374 w 2003147"/>
              <a:gd name="connsiteY18" fmla="*/ 351129 h 1100937"/>
              <a:gd name="connsiteX19" fmla="*/ 188977 w 2003147"/>
              <a:gd name="connsiteY19" fmla="*/ 384048 h 1100937"/>
              <a:gd name="connsiteX20" fmla="*/ 199950 w 2003147"/>
              <a:gd name="connsiteY20" fmla="*/ 405993 h 1100937"/>
              <a:gd name="connsiteX21" fmla="*/ 210923 w 2003147"/>
              <a:gd name="connsiteY21" fmla="*/ 413308 h 1100937"/>
              <a:gd name="connsiteX22" fmla="*/ 236526 w 2003147"/>
              <a:gd name="connsiteY22" fmla="*/ 438912 h 1100937"/>
              <a:gd name="connsiteX23" fmla="*/ 247499 w 2003147"/>
              <a:gd name="connsiteY23" fmla="*/ 449884 h 1100937"/>
              <a:gd name="connsiteX24" fmla="*/ 258471 w 2003147"/>
              <a:gd name="connsiteY24" fmla="*/ 457200 h 1100937"/>
              <a:gd name="connsiteX25" fmla="*/ 276759 w 2003147"/>
              <a:gd name="connsiteY25" fmla="*/ 475488 h 1100937"/>
              <a:gd name="connsiteX26" fmla="*/ 284075 w 2003147"/>
              <a:gd name="connsiteY26" fmla="*/ 501091 h 1100937"/>
              <a:gd name="connsiteX27" fmla="*/ 287732 w 2003147"/>
              <a:gd name="connsiteY27" fmla="*/ 515721 h 1100937"/>
              <a:gd name="connsiteX28" fmla="*/ 276759 w 2003147"/>
              <a:gd name="connsiteY28" fmla="*/ 683971 h 1100937"/>
              <a:gd name="connsiteX29" fmla="*/ 273102 w 2003147"/>
              <a:gd name="connsiteY29" fmla="*/ 694944 h 1100937"/>
              <a:gd name="connsiteX30" fmla="*/ 262129 w 2003147"/>
              <a:gd name="connsiteY30" fmla="*/ 738835 h 1100937"/>
              <a:gd name="connsiteX31" fmla="*/ 262129 w 2003147"/>
              <a:gd name="connsiteY31" fmla="*/ 841248 h 1100937"/>
              <a:gd name="connsiteX32" fmla="*/ 265787 w 2003147"/>
              <a:gd name="connsiteY32" fmla="*/ 852220 h 1100937"/>
              <a:gd name="connsiteX33" fmla="*/ 269444 w 2003147"/>
              <a:gd name="connsiteY33" fmla="*/ 870508 h 1100937"/>
              <a:gd name="connsiteX34" fmla="*/ 273102 w 2003147"/>
              <a:gd name="connsiteY34" fmla="*/ 914400 h 1100937"/>
              <a:gd name="connsiteX35" fmla="*/ 306020 w 2003147"/>
              <a:gd name="connsiteY35" fmla="*/ 969264 h 1100937"/>
              <a:gd name="connsiteX36" fmla="*/ 320651 w 2003147"/>
              <a:gd name="connsiteY36" fmla="*/ 987552 h 1100937"/>
              <a:gd name="connsiteX37" fmla="*/ 324308 w 2003147"/>
              <a:gd name="connsiteY37" fmla="*/ 998524 h 1100937"/>
              <a:gd name="connsiteX38" fmla="*/ 346254 w 2003147"/>
              <a:gd name="connsiteY38" fmla="*/ 1009497 h 1100937"/>
              <a:gd name="connsiteX39" fmla="*/ 357227 w 2003147"/>
              <a:gd name="connsiteY39" fmla="*/ 1016812 h 1100937"/>
              <a:gd name="connsiteX40" fmla="*/ 368199 w 2003147"/>
              <a:gd name="connsiteY40" fmla="*/ 1020470 h 1100937"/>
              <a:gd name="connsiteX41" fmla="*/ 401118 w 2003147"/>
              <a:gd name="connsiteY41" fmla="*/ 1031443 h 1100937"/>
              <a:gd name="connsiteX42" fmla="*/ 466955 w 2003147"/>
              <a:gd name="connsiteY42" fmla="*/ 1049731 h 1100937"/>
              <a:gd name="connsiteX43" fmla="*/ 485243 w 2003147"/>
              <a:gd name="connsiteY43" fmla="*/ 1057046 h 1100937"/>
              <a:gd name="connsiteX44" fmla="*/ 609601 w 2003147"/>
              <a:gd name="connsiteY44" fmla="*/ 1060704 h 1100937"/>
              <a:gd name="connsiteX45" fmla="*/ 770535 w 2003147"/>
              <a:gd name="connsiteY45" fmla="*/ 1078992 h 1100937"/>
              <a:gd name="connsiteX46" fmla="*/ 1022910 w 2003147"/>
              <a:gd name="connsiteY46" fmla="*/ 1086307 h 1100937"/>
              <a:gd name="connsiteX47" fmla="*/ 1118007 w 2003147"/>
              <a:gd name="connsiteY47" fmla="*/ 1097280 h 1100937"/>
              <a:gd name="connsiteX48" fmla="*/ 1143611 w 2003147"/>
              <a:gd name="connsiteY48" fmla="*/ 1100937 h 1100937"/>
              <a:gd name="connsiteX49" fmla="*/ 1249681 w 2003147"/>
              <a:gd name="connsiteY49" fmla="*/ 1097280 h 1100937"/>
              <a:gd name="connsiteX50" fmla="*/ 1714196 w 2003147"/>
              <a:gd name="connsiteY50" fmla="*/ 1089964 h 1100937"/>
              <a:gd name="connsiteX51" fmla="*/ 1761745 w 2003147"/>
              <a:gd name="connsiteY51" fmla="*/ 1086307 h 1100937"/>
              <a:gd name="connsiteX52" fmla="*/ 1853185 w 2003147"/>
              <a:gd name="connsiteY52" fmla="*/ 1082649 h 1100937"/>
              <a:gd name="connsiteX53" fmla="*/ 1860500 w 2003147"/>
              <a:gd name="connsiteY53" fmla="*/ 1068019 h 1100937"/>
              <a:gd name="connsiteX54" fmla="*/ 1875131 w 2003147"/>
              <a:gd name="connsiteY54" fmla="*/ 1042416 h 1100937"/>
              <a:gd name="connsiteX55" fmla="*/ 1878788 w 2003147"/>
              <a:gd name="connsiteY55" fmla="*/ 1024128 h 1100937"/>
              <a:gd name="connsiteX56" fmla="*/ 1893419 w 2003147"/>
              <a:gd name="connsiteY56" fmla="*/ 1002182 h 1100937"/>
              <a:gd name="connsiteX57" fmla="*/ 1900734 w 2003147"/>
              <a:gd name="connsiteY57" fmla="*/ 987552 h 1100937"/>
              <a:gd name="connsiteX58" fmla="*/ 1904391 w 2003147"/>
              <a:gd name="connsiteY58" fmla="*/ 972921 h 1100937"/>
              <a:gd name="connsiteX59" fmla="*/ 1922679 w 2003147"/>
              <a:gd name="connsiteY59" fmla="*/ 943660 h 1100937"/>
              <a:gd name="connsiteX60" fmla="*/ 1940967 w 2003147"/>
              <a:gd name="connsiteY60" fmla="*/ 907084 h 1100937"/>
              <a:gd name="connsiteX61" fmla="*/ 1955598 w 2003147"/>
              <a:gd name="connsiteY61" fmla="*/ 863193 h 1100937"/>
              <a:gd name="connsiteX62" fmla="*/ 1977543 w 2003147"/>
              <a:gd name="connsiteY62" fmla="*/ 833932 h 1100937"/>
              <a:gd name="connsiteX63" fmla="*/ 1995831 w 2003147"/>
              <a:gd name="connsiteY63" fmla="*/ 771753 h 1100937"/>
              <a:gd name="connsiteX64" fmla="*/ 2003147 w 2003147"/>
              <a:gd name="connsiteY64" fmla="*/ 757123 h 1100937"/>
              <a:gd name="connsiteX65" fmla="*/ 1995831 w 2003147"/>
              <a:gd name="connsiteY65" fmla="*/ 651052 h 1100937"/>
              <a:gd name="connsiteX66" fmla="*/ 1988516 w 2003147"/>
              <a:gd name="connsiteY66" fmla="*/ 566928 h 1100937"/>
              <a:gd name="connsiteX67" fmla="*/ 1981201 w 2003147"/>
              <a:gd name="connsiteY67" fmla="*/ 548640 h 1100937"/>
              <a:gd name="connsiteX68" fmla="*/ 1977543 w 2003147"/>
              <a:gd name="connsiteY68" fmla="*/ 537667 h 1100937"/>
              <a:gd name="connsiteX69" fmla="*/ 1970228 w 2003147"/>
              <a:gd name="connsiteY69" fmla="*/ 519379 h 1100937"/>
              <a:gd name="connsiteX70" fmla="*/ 1966571 w 2003147"/>
              <a:gd name="connsiteY70" fmla="*/ 504748 h 1100937"/>
              <a:gd name="connsiteX71" fmla="*/ 1959255 w 2003147"/>
              <a:gd name="connsiteY71" fmla="*/ 493776 h 1100937"/>
              <a:gd name="connsiteX72" fmla="*/ 1940967 w 2003147"/>
              <a:gd name="connsiteY72" fmla="*/ 457200 h 1100937"/>
              <a:gd name="connsiteX73" fmla="*/ 1933652 w 2003147"/>
              <a:gd name="connsiteY73" fmla="*/ 449884 h 1100937"/>
              <a:gd name="connsiteX74" fmla="*/ 1908049 w 2003147"/>
              <a:gd name="connsiteY74" fmla="*/ 416966 h 1100937"/>
              <a:gd name="connsiteX75" fmla="*/ 1897076 w 2003147"/>
              <a:gd name="connsiteY75" fmla="*/ 405993 h 1100937"/>
              <a:gd name="connsiteX76" fmla="*/ 1856843 w 2003147"/>
              <a:gd name="connsiteY76" fmla="*/ 373075 h 1100937"/>
              <a:gd name="connsiteX77" fmla="*/ 1842212 w 2003147"/>
              <a:gd name="connsiteY77" fmla="*/ 365760 h 1100937"/>
              <a:gd name="connsiteX78" fmla="*/ 1823924 w 2003147"/>
              <a:gd name="connsiteY78" fmla="*/ 362102 h 1100937"/>
              <a:gd name="connsiteX79" fmla="*/ 1787348 w 2003147"/>
              <a:gd name="connsiteY79" fmla="*/ 347472 h 1100937"/>
              <a:gd name="connsiteX80" fmla="*/ 1772718 w 2003147"/>
              <a:gd name="connsiteY80" fmla="*/ 340156 h 1100937"/>
              <a:gd name="connsiteX81" fmla="*/ 1728827 w 2003147"/>
              <a:gd name="connsiteY81" fmla="*/ 332841 h 1100937"/>
              <a:gd name="connsiteX82" fmla="*/ 1706881 w 2003147"/>
              <a:gd name="connsiteY82" fmla="*/ 325526 h 1100937"/>
              <a:gd name="connsiteX83" fmla="*/ 1692251 w 2003147"/>
              <a:gd name="connsiteY83" fmla="*/ 321868 h 1100937"/>
              <a:gd name="connsiteX84" fmla="*/ 1655675 w 2003147"/>
              <a:gd name="connsiteY84" fmla="*/ 310896 h 1100937"/>
              <a:gd name="connsiteX85" fmla="*/ 1633729 w 2003147"/>
              <a:gd name="connsiteY85" fmla="*/ 296265 h 1100937"/>
              <a:gd name="connsiteX86" fmla="*/ 1611783 w 2003147"/>
              <a:gd name="connsiteY86" fmla="*/ 277977 h 1100937"/>
              <a:gd name="connsiteX87" fmla="*/ 1586180 w 2003147"/>
              <a:gd name="connsiteY87" fmla="*/ 263347 h 1100937"/>
              <a:gd name="connsiteX88" fmla="*/ 1575207 w 2003147"/>
              <a:gd name="connsiteY88" fmla="*/ 256032 h 1100937"/>
              <a:gd name="connsiteX89" fmla="*/ 1567892 w 2003147"/>
              <a:gd name="connsiteY89" fmla="*/ 248716 h 1100937"/>
              <a:gd name="connsiteX90" fmla="*/ 1545947 w 2003147"/>
              <a:gd name="connsiteY90" fmla="*/ 230428 h 1100937"/>
              <a:gd name="connsiteX91" fmla="*/ 1527659 w 2003147"/>
              <a:gd name="connsiteY91" fmla="*/ 215798 h 1100937"/>
              <a:gd name="connsiteX92" fmla="*/ 1524001 w 2003147"/>
              <a:gd name="connsiteY92" fmla="*/ 204825 h 1100937"/>
              <a:gd name="connsiteX93" fmla="*/ 1509371 w 2003147"/>
              <a:gd name="connsiteY93" fmla="*/ 197510 h 1100937"/>
              <a:gd name="connsiteX94" fmla="*/ 1502055 w 2003147"/>
              <a:gd name="connsiteY94" fmla="*/ 190195 h 1100937"/>
              <a:gd name="connsiteX95" fmla="*/ 1491083 w 2003147"/>
              <a:gd name="connsiteY95" fmla="*/ 182880 h 1100937"/>
              <a:gd name="connsiteX96" fmla="*/ 1480110 w 2003147"/>
              <a:gd name="connsiteY96" fmla="*/ 168249 h 1100937"/>
              <a:gd name="connsiteX97" fmla="*/ 1458164 w 2003147"/>
              <a:gd name="connsiteY97" fmla="*/ 146304 h 1100937"/>
              <a:gd name="connsiteX98" fmla="*/ 1447191 w 2003147"/>
              <a:gd name="connsiteY98" fmla="*/ 124358 h 1100937"/>
              <a:gd name="connsiteX99" fmla="*/ 1436219 w 2003147"/>
              <a:gd name="connsiteY99" fmla="*/ 117043 h 1100937"/>
              <a:gd name="connsiteX100" fmla="*/ 1428903 w 2003147"/>
              <a:gd name="connsiteY100" fmla="*/ 109728 h 1100937"/>
              <a:gd name="connsiteX101" fmla="*/ 1421588 w 2003147"/>
              <a:gd name="connsiteY101" fmla="*/ 98755 h 1100937"/>
              <a:gd name="connsiteX102" fmla="*/ 1410615 w 2003147"/>
              <a:gd name="connsiteY102" fmla="*/ 87782 h 1100937"/>
              <a:gd name="connsiteX103" fmla="*/ 1403300 w 2003147"/>
              <a:gd name="connsiteY103" fmla="*/ 76809 h 1100937"/>
              <a:gd name="connsiteX104" fmla="*/ 1388670 w 2003147"/>
              <a:gd name="connsiteY104" fmla="*/ 62179 h 1100937"/>
              <a:gd name="connsiteX105" fmla="*/ 1381355 w 2003147"/>
              <a:gd name="connsiteY105" fmla="*/ 51206 h 1100937"/>
              <a:gd name="connsiteX106" fmla="*/ 1374039 w 2003147"/>
              <a:gd name="connsiteY106" fmla="*/ 36576 h 1100937"/>
              <a:gd name="connsiteX107" fmla="*/ 1348436 w 2003147"/>
              <a:gd name="connsiteY107" fmla="*/ 21945 h 1100937"/>
              <a:gd name="connsiteX108" fmla="*/ 1337463 w 2003147"/>
              <a:gd name="connsiteY108" fmla="*/ 14630 h 1100937"/>
              <a:gd name="connsiteX109" fmla="*/ 1308203 w 2003147"/>
              <a:gd name="connsiteY109" fmla="*/ 7315 h 1100937"/>
              <a:gd name="connsiteX110" fmla="*/ 1282599 w 2003147"/>
              <a:gd name="connsiteY110" fmla="*/ 0 h 1100937"/>
              <a:gd name="connsiteX111" fmla="*/ 1267969 w 2003147"/>
              <a:gd name="connsiteY111" fmla="*/ 3657 h 1100937"/>
              <a:gd name="connsiteX112" fmla="*/ 1187502 w 2003147"/>
              <a:gd name="connsiteY112" fmla="*/ 7315 h 1100937"/>
              <a:gd name="connsiteX113" fmla="*/ 1180187 w 2003147"/>
              <a:gd name="connsiteY113" fmla="*/ 18288 h 1100937"/>
              <a:gd name="connsiteX114" fmla="*/ 1172871 w 2003147"/>
              <a:gd name="connsiteY114" fmla="*/ 25603 h 1100937"/>
              <a:gd name="connsiteX115" fmla="*/ 1161899 w 2003147"/>
              <a:gd name="connsiteY115" fmla="*/ 47548 h 1100937"/>
              <a:gd name="connsiteX116" fmla="*/ 1154583 w 2003147"/>
              <a:gd name="connsiteY116" fmla="*/ 69494 h 1100937"/>
              <a:gd name="connsiteX117" fmla="*/ 1125323 w 2003147"/>
              <a:gd name="connsiteY117" fmla="*/ 102412 h 1100937"/>
              <a:gd name="connsiteX118" fmla="*/ 1114350 w 2003147"/>
              <a:gd name="connsiteY118" fmla="*/ 106070 h 1100937"/>
              <a:gd name="connsiteX119" fmla="*/ 1107035 w 2003147"/>
              <a:gd name="connsiteY119" fmla="*/ 120700 h 1100937"/>
              <a:gd name="connsiteX120" fmla="*/ 1085089 w 2003147"/>
              <a:gd name="connsiteY120" fmla="*/ 135331 h 1100937"/>
              <a:gd name="connsiteX121" fmla="*/ 1074116 w 2003147"/>
              <a:gd name="connsiteY121" fmla="*/ 157276 h 1100937"/>
              <a:gd name="connsiteX122" fmla="*/ 1070459 w 2003147"/>
              <a:gd name="connsiteY122" fmla="*/ 168249 h 1100937"/>
              <a:gd name="connsiteX123" fmla="*/ 1063143 w 2003147"/>
              <a:gd name="connsiteY123" fmla="*/ 179222 h 1100937"/>
              <a:gd name="connsiteX124" fmla="*/ 1055828 w 2003147"/>
              <a:gd name="connsiteY124" fmla="*/ 197510 h 1100937"/>
              <a:gd name="connsiteX125" fmla="*/ 1008279 w 2003147"/>
              <a:gd name="connsiteY125" fmla="*/ 259689 h 1100937"/>
              <a:gd name="connsiteX126" fmla="*/ 989991 w 2003147"/>
              <a:gd name="connsiteY126" fmla="*/ 274320 h 1100937"/>
              <a:gd name="connsiteX127" fmla="*/ 953415 w 2003147"/>
              <a:gd name="connsiteY127" fmla="*/ 288950 h 1100937"/>
              <a:gd name="connsiteX128" fmla="*/ 938785 w 2003147"/>
              <a:gd name="connsiteY128" fmla="*/ 292608 h 1100937"/>
              <a:gd name="connsiteX129" fmla="*/ 927812 w 2003147"/>
              <a:gd name="connsiteY129" fmla="*/ 296265 h 1100937"/>
              <a:gd name="connsiteX130" fmla="*/ 894894 w 2003147"/>
              <a:gd name="connsiteY130" fmla="*/ 314553 h 1100937"/>
              <a:gd name="connsiteX131" fmla="*/ 880263 w 2003147"/>
              <a:gd name="connsiteY131" fmla="*/ 318211 h 1100937"/>
              <a:gd name="connsiteX132" fmla="*/ 869291 w 2003147"/>
              <a:gd name="connsiteY132" fmla="*/ 325526 h 1100937"/>
              <a:gd name="connsiteX133" fmla="*/ 858318 w 2003147"/>
              <a:gd name="connsiteY133" fmla="*/ 329184 h 1100937"/>
              <a:gd name="connsiteX134" fmla="*/ 814427 w 2003147"/>
              <a:gd name="connsiteY134" fmla="*/ 336499 h 1100937"/>
              <a:gd name="connsiteX135" fmla="*/ 701041 w 2003147"/>
              <a:gd name="connsiteY135" fmla="*/ 332841 h 1100937"/>
              <a:gd name="connsiteX136" fmla="*/ 657150 w 2003147"/>
              <a:gd name="connsiteY136" fmla="*/ 325526 h 1100937"/>
              <a:gd name="connsiteX137" fmla="*/ 624231 w 2003147"/>
              <a:gd name="connsiteY137" fmla="*/ 314553 h 1100937"/>
              <a:gd name="connsiteX138" fmla="*/ 609601 w 2003147"/>
              <a:gd name="connsiteY138" fmla="*/ 310896 h 1100937"/>
              <a:gd name="connsiteX139" fmla="*/ 594971 w 2003147"/>
              <a:gd name="connsiteY139" fmla="*/ 314553 h 1100937"/>
              <a:gd name="connsiteX140" fmla="*/ 543764 w 2003147"/>
              <a:gd name="connsiteY140" fmla="*/ 299923 h 1100937"/>
              <a:gd name="connsiteX141" fmla="*/ 529134 w 2003147"/>
              <a:gd name="connsiteY141" fmla="*/ 296265 h 1100937"/>
              <a:gd name="connsiteX142" fmla="*/ 518161 w 2003147"/>
              <a:gd name="connsiteY142" fmla="*/ 292608 h 1100937"/>
              <a:gd name="connsiteX143" fmla="*/ 481585 w 2003147"/>
              <a:gd name="connsiteY143" fmla="*/ 281635 h 1100937"/>
              <a:gd name="connsiteX144" fmla="*/ 466955 w 2003147"/>
              <a:gd name="connsiteY144" fmla="*/ 277977 h 1100937"/>
              <a:gd name="connsiteX145" fmla="*/ 423063 w 2003147"/>
              <a:gd name="connsiteY145" fmla="*/ 263347 h 1100937"/>
              <a:gd name="connsiteX146" fmla="*/ 404775 w 2003147"/>
              <a:gd name="connsiteY146" fmla="*/ 256032 h 1100937"/>
              <a:gd name="connsiteX147" fmla="*/ 379172 w 2003147"/>
              <a:gd name="connsiteY147" fmla="*/ 252374 h 1100937"/>
              <a:gd name="connsiteX148" fmla="*/ 346254 w 2003147"/>
              <a:gd name="connsiteY148" fmla="*/ 237744 h 1100937"/>
              <a:gd name="connsiteX149" fmla="*/ 349911 w 2003147"/>
              <a:gd name="connsiteY149" fmla="*/ 226771 h 1100937"/>
              <a:gd name="connsiteX150" fmla="*/ 338939 w 2003147"/>
              <a:gd name="connsiteY150" fmla="*/ 212140 h 1100937"/>
              <a:gd name="connsiteX151" fmla="*/ 327966 w 2003147"/>
              <a:gd name="connsiteY151" fmla="*/ 204825 h 1100937"/>
              <a:gd name="connsiteX152" fmla="*/ 295047 w 2003147"/>
              <a:gd name="connsiteY152" fmla="*/ 182880 h 1100937"/>
              <a:gd name="connsiteX153" fmla="*/ 284075 w 2003147"/>
              <a:gd name="connsiteY153" fmla="*/ 171907 h 1100937"/>
              <a:gd name="connsiteX154" fmla="*/ 273102 w 2003147"/>
              <a:gd name="connsiteY154" fmla="*/ 164592 h 1100937"/>
              <a:gd name="connsiteX155" fmla="*/ 265787 w 2003147"/>
              <a:gd name="connsiteY155" fmla="*/ 149961 h 1100937"/>
              <a:gd name="connsiteX156" fmla="*/ 240183 w 2003147"/>
              <a:gd name="connsiteY156" fmla="*/ 131673 h 1100937"/>
              <a:gd name="connsiteX157" fmla="*/ 232868 w 2003147"/>
              <a:gd name="connsiteY157" fmla="*/ 117043 h 1100937"/>
              <a:gd name="connsiteX158" fmla="*/ 214580 w 2003147"/>
              <a:gd name="connsiteY158" fmla="*/ 106070 h 1100937"/>
              <a:gd name="connsiteX159" fmla="*/ 203607 w 2003147"/>
              <a:gd name="connsiteY159" fmla="*/ 95097 h 1100937"/>
              <a:gd name="connsiteX160" fmla="*/ 192635 w 2003147"/>
              <a:gd name="connsiteY160" fmla="*/ 91440 h 1100937"/>
              <a:gd name="connsiteX161" fmla="*/ 174347 w 2003147"/>
              <a:gd name="connsiteY161" fmla="*/ 80467 h 1100937"/>
              <a:gd name="connsiteX162" fmla="*/ 152401 w 2003147"/>
              <a:gd name="connsiteY162" fmla="*/ 65836 h 1100937"/>
              <a:gd name="connsiteX163" fmla="*/ 141428 w 2003147"/>
              <a:gd name="connsiteY163" fmla="*/ 58521 h 1100937"/>
              <a:gd name="connsiteX164" fmla="*/ 119483 w 2003147"/>
              <a:gd name="connsiteY164" fmla="*/ 51206 h 1100937"/>
              <a:gd name="connsiteX165" fmla="*/ 112167 w 2003147"/>
              <a:gd name="connsiteY165" fmla="*/ 43891 h 1100937"/>
              <a:gd name="connsiteX166" fmla="*/ 86564 w 2003147"/>
              <a:gd name="connsiteY166" fmla="*/ 36576 h 1100937"/>
              <a:gd name="connsiteX167" fmla="*/ 64619 w 2003147"/>
              <a:gd name="connsiteY167" fmla="*/ 29260 h 1100937"/>
              <a:gd name="connsiteX168" fmla="*/ 6097 w 2003147"/>
              <a:gd name="connsiteY168" fmla="*/ 47548 h 110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2003147" h="1100937">
                <a:moveTo>
                  <a:pt x="6097" y="47548"/>
                </a:moveTo>
                <a:lnTo>
                  <a:pt x="6097" y="47548"/>
                </a:lnTo>
                <a:cubicBezTo>
                  <a:pt x="7316" y="79247"/>
                  <a:pt x="9755" y="110923"/>
                  <a:pt x="9755" y="142646"/>
                </a:cubicBezTo>
                <a:cubicBezTo>
                  <a:pt x="9755" y="171907"/>
                  <a:pt x="0" y="135331"/>
                  <a:pt x="9755" y="164592"/>
                </a:cubicBezTo>
                <a:cubicBezTo>
                  <a:pt x="10974" y="173126"/>
                  <a:pt x="13412" y="181574"/>
                  <a:pt x="13412" y="190195"/>
                </a:cubicBezTo>
                <a:cubicBezTo>
                  <a:pt x="13412" y="195222"/>
                  <a:pt x="9755" y="199798"/>
                  <a:pt x="9755" y="204825"/>
                </a:cubicBezTo>
                <a:cubicBezTo>
                  <a:pt x="9755" y="208680"/>
                  <a:pt x="12576" y="212034"/>
                  <a:pt x="13412" y="215798"/>
                </a:cubicBezTo>
                <a:cubicBezTo>
                  <a:pt x="15021" y="223038"/>
                  <a:pt x="13753" y="231111"/>
                  <a:pt x="17070" y="237744"/>
                </a:cubicBezTo>
                <a:cubicBezTo>
                  <a:pt x="19036" y="241676"/>
                  <a:pt x="24466" y="242504"/>
                  <a:pt x="28043" y="245059"/>
                </a:cubicBezTo>
                <a:cubicBezTo>
                  <a:pt x="33003" y="248602"/>
                  <a:pt x="37796" y="252374"/>
                  <a:pt x="42673" y="256032"/>
                </a:cubicBezTo>
                <a:cubicBezTo>
                  <a:pt x="51035" y="281114"/>
                  <a:pt x="38136" y="253005"/>
                  <a:pt x="64619" y="270662"/>
                </a:cubicBezTo>
                <a:cubicBezTo>
                  <a:pt x="67827" y="272801"/>
                  <a:pt x="65550" y="278909"/>
                  <a:pt x="68276" y="281635"/>
                </a:cubicBezTo>
                <a:cubicBezTo>
                  <a:pt x="71002" y="284361"/>
                  <a:pt x="75591" y="284073"/>
                  <a:pt x="79249" y="285292"/>
                </a:cubicBezTo>
                <a:cubicBezTo>
                  <a:pt x="81687" y="287731"/>
                  <a:pt x="83805" y="290539"/>
                  <a:pt x="86564" y="292608"/>
                </a:cubicBezTo>
                <a:cubicBezTo>
                  <a:pt x="93597" y="297883"/>
                  <a:pt x="102293" y="301021"/>
                  <a:pt x="108510" y="307238"/>
                </a:cubicBezTo>
                <a:cubicBezTo>
                  <a:pt x="113387" y="312115"/>
                  <a:pt x="118652" y="316632"/>
                  <a:pt x="123140" y="321868"/>
                </a:cubicBezTo>
                <a:cubicBezTo>
                  <a:pt x="126001" y="325206"/>
                  <a:pt x="127347" y="329733"/>
                  <a:pt x="130455" y="332841"/>
                </a:cubicBezTo>
                <a:cubicBezTo>
                  <a:pt x="140935" y="343321"/>
                  <a:pt x="140504" y="337865"/>
                  <a:pt x="152401" y="343814"/>
                </a:cubicBezTo>
                <a:cubicBezTo>
                  <a:pt x="156333" y="345780"/>
                  <a:pt x="159997" y="348315"/>
                  <a:pt x="163374" y="351129"/>
                </a:cubicBezTo>
                <a:cubicBezTo>
                  <a:pt x="176266" y="361873"/>
                  <a:pt x="178782" y="368754"/>
                  <a:pt x="188977" y="384048"/>
                </a:cubicBezTo>
                <a:cubicBezTo>
                  <a:pt x="200871" y="401890"/>
                  <a:pt x="182690" y="388733"/>
                  <a:pt x="199950" y="405993"/>
                </a:cubicBezTo>
                <a:cubicBezTo>
                  <a:pt x="203058" y="409101"/>
                  <a:pt x="207656" y="410367"/>
                  <a:pt x="210923" y="413308"/>
                </a:cubicBezTo>
                <a:cubicBezTo>
                  <a:pt x="219894" y="421382"/>
                  <a:pt x="227991" y="430377"/>
                  <a:pt x="236526" y="438912"/>
                </a:cubicBezTo>
                <a:lnTo>
                  <a:pt x="247499" y="449884"/>
                </a:lnTo>
                <a:cubicBezTo>
                  <a:pt x="250607" y="452992"/>
                  <a:pt x="255163" y="454305"/>
                  <a:pt x="258471" y="457200"/>
                </a:cubicBezTo>
                <a:cubicBezTo>
                  <a:pt x="264959" y="462877"/>
                  <a:pt x="276759" y="475488"/>
                  <a:pt x="276759" y="475488"/>
                </a:cubicBezTo>
                <a:cubicBezTo>
                  <a:pt x="288207" y="521275"/>
                  <a:pt x="273569" y="464321"/>
                  <a:pt x="284075" y="501091"/>
                </a:cubicBezTo>
                <a:cubicBezTo>
                  <a:pt x="285456" y="505924"/>
                  <a:pt x="286513" y="510844"/>
                  <a:pt x="287732" y="515721"/>
                </a:cubicBezTo>
                <a:cubicBezTo>
                  <a:pt x="261359" y="581656"/>
                  <a:pt x="284296" y="518147"/>
                  <a:pt x="276759" y="683971"/>
                </a:cubicBezTo>
                <a:cubicBezTo>
                  <a:pt x="276584" y="687822"/>
                  <a:pt x="274037" y="691204"/>
                  <a:pt x="273102" y="694944"/>
                </a:cubicBezTo>
                <a:cubicBezTo>
                  <a:pt x="260879" y="743840"/>
                  <a:pt x="270738" y="713009"/>
                  <a:pt x="262129" y="738835"/>
                </a:cubicBezTo>
                <a:cubicBezTo>
                  <a:pt x="258683" y="790523"/>
                  <a:pt x="255964" y="791936"/>
                  <a:pt x="262129" y="841248"/>
                </a:cubicBezTo>
                <a:cubicBezTo>
                  <a:pt x="262607" y="845073"/>
                  <a:pt x="264852" y="848480"/>
                  <a:pt x="265787" y="852220"/>
                </a:cubicBezTo>
                <a:cubicBezTo>
                  <a:pt x="267295" y="858251"/>
                  <a:pt x="268225" y="864412"/>
                  <a:pt x="269444" y="870508"/>
                </a:cubicBezTo>
                <a:cubicBezTo>
                  <a:pt x="270663" y="885139"/>
                  <a:pt x="270688" y="899918"/>
                  <a:pt x="273102" y="914400"/>
                </a:cubicBezTo>
                <a:cubicBezTo>
                  <a:pt x="277361" y="939951"/>
                  <a:pt x="289119" y="947533"/>
                  <a:pt x="306020" y="969264"/>
                </a:cubicBezTo>
                <a:cubicBezTo>
                  <a:pt x="322165" y="990023"/>
                  <a:pt x="304800" y="971701"/>
                  <a:pt x="320651" y="987552"/>
                </a:cubicBezTo>
                <a:cubicBezTo>
                  <a:pt x="321870" y="991209"/>
                  <a:pt x="322325" y="995218"/>
                  <a:pt x="324308" y="998524"/>
                </a:cubicBezTo>
                <a:cubicBezTo>
                  <a:pt x="330063" y="1008117"/>
                  <a:pt x="335733" y="1006867"/>
                  <a:pt x="346254" y="1009497"/>
                </a:cubicBezTo>
                <a:cubicBezTo>
                  <a:pt x="349912" y="1011935"/>
                  <a:pt x="353295" y="1014846"/>
                  <a:pt x="357227" y="1016812"/>
                </a:cubicBezTo>
                <a:cubicBezTo>
                  <a:pt x="360675" y="1018536"/>
                  <a:pt x="364589" y="1019116"/>
                  <a:pt x="368199" y="1020470"/>
                </a:cubicBezTo>
                <a:cubicBezTo>
                  <a:pt x="417074" y="1038799"/>
                  <a:pt x="360271" y="1019189"/>
                  <a:pt x="401118" y="1031443"/>
                </a:cubicBezTo>
                <a:cubicBezTo>
                  <a:pt x="461531" y="1049567"/>
                  <a:pt x="368326" y="1025074"/>
                  <a:pt x="466955" y="1049731"/>
                </a:cubicBezTo>
                <a:cubicBezTo>
                  <a:pt x="473325" y="1051323"/>
                  <a:pt x="478697" y="1056542"/>
                  <a:pt x="485243" y="1057046"/>
                </a:cubicBezTo>
                <a:cubicBezTo>
                  <a:pt x="526591" y="1060227"/>
                  <a:pt x="568148" y="1059485"/>
                  <a:pt x="609601" y="1060704"/>
                </a:cubicBezTo>
                <a:cubicBezTo>
                  <a:pt x="663458" y="1071474"/>
                  <a:pt x="715584" y="1077075"/>
                  <a:pt x="770535" y="1078992"/>
                </a:cubicBezTo>
                <a:lnTo>
                  <a:pt x="1022910" y="1086307"/>
                </a:lnTo>
                <a:cubicBezTo>
                  <a:pt x="1068989" y="1095521"/>
                  <a:pt x="1024373" y="1087248"/>
                  <a:pt x="1118007" y="1097280"/>
                </a:cubicBezTo>
                <a:cubicBezTo>
                  <a:pt x="1126579" y="1098198"/>
                  <a:pt x="1135076" y="1099718"/>
                  <a:pt x="1143611" y="1100937"/>
                </a:cubicBezTo>
                <a:lnTo>
                  <a:pt x="1249681" y="1097280"/>
                </a:lnTo>
                <a:lnTo>
                  <a:pt x="1714196" y="1089964"/>
                </a:lnTo>
                <a:cubicBezTo>
                  <a:pt x="1730046" y="1088745"/>
                  <a:pt x="1745870" y="1087142"/>
                  <a:pt x="1761745" y="1086307"/>
                </a:cubicBezTo>
                <a:cubicBezTo>
                  <a:pt x="1792207" y="1084704"/>
                  <a:pt x="1823191" y="1088204"/>
                  <a:pt x="1853185" y="1082649"/>
                </a:cubicBezTo>
                <a:cubicBezTo>
                  <a:pt x="1858546" y="1081656"/>
                  <a:pt x="1858586" y="1073124"/>
                  <a:pt x="1860500" y="1068019"/>
                </a:cubicBezTo>
                <a:cubicBezTo>
                  <a:pt x="1869342" y="1044441"/>
                  <a:pt x="1856560" y="1060985"/>
                  <a:pt x="1875131" y="1042416"/>
                </a:cubicBezTo>
                <a:cubicBezTo>
                  <a:pt x="1876350" y="1036320"/>
                  <a:pt x="1876216" y="1029787"/>
                  <a:pt x="1878788" y="1024128"/>
                </a:cubicBezTo>
                <a:cubicBezTo>
                  <a:pt x="1882426" y="1016124"/>
                  <a:pt x="1889487" y="1010046"/>
                  <a:pt x="1893419" y="1002182"/>
                </a:cubicBezTo>
                <a:lnTo>
                  <a:pt x="1900734" y="987552"/>
                </a:lnTo>
                <a:cubicBezTo>
                  <a:pt x="1901953" y="982675"/>
                  <a:pt x="1902143" y="977417"/>
                  <a:pt x="1904391" y="972921"/>
                </a:cubicBezTo>
                <a:cubicBezTo>
                  <a:pt x="1909535" y="962633"/>
                  <a:pt x="1922679" y="943660"/>
                  <a:pt x="1922679" y="943660"/>
                </a:cubicBezTo>
                <a:cubicBezTo>
                  <a:pt x="1928470" y="920501"/>
                  <a:pt x="1923549" y="933213"/>
                  <a:pt x="1940967" y="907084"/>
                </a:cubicBezTo>
                <a:cubicBezTo>
                  <a:pt x="1948036" y="896479"/>
                  <a:pt x="1951269" y="873582"/>
                  <a:pt x="1955598" y="863193"/>
                </a:cubicBezTo>
                <a:cubicBezTo>
                  <a:pt x="1962090" y="847613"/>
                  <a:pt x="1966741" y="844735"/>
                  <a:pt x="1977543" y="833932"/>
                </a:cubicBezTo>
                <a:cubicBezTo>
                  <a:pt x="1982405" y="790179"/>
                  <a:pt x="1976264" y="810886"/>
                  <a:pt x="1995831" y="771753"/>
                </a:cubicBezTo>
                <a:lnTo>
                  <a:pt x="2003147" y="757123"/>
                </a:lnTo>
                <a:cubicBezTo>
                  <a:pt x="1996897" y="694632"/>
                  <a:pt x="2000669" y="738146"/>
                  <a:pt x="1995831" y="651052"/>
                </a:cubicBezTo>
                <a:cubicBezTo>
                  <a:pt x="1995245" y="640510"/>
                  <a:pt x="1994335" y="588264"/>
                  <a:pt x="1988516" y="566928"/>
                </a:cubicBezTo>
                <a:cubicBezTo>
                  <a:pt x="1986788" y="560594"/>
                  <a:pt x="1983506" y="554788"/>
                  <a:pt x="1981201" y="548640"/>
                </a:cubicBezTo>
                <a:cubicBezTo>
                  <a:pt x="1979847" y="545030"/>
                  <a:pt x="1978897" y="541277"/>
                  <a:pt x="1977543" y="537667"/>
                </a:cubicBezTo>
                <a:cubicBezTo>
                  <a:pt x="1975238" y="531519"/>
                  <a:pt x="1972304" y="525608"/>
                  <a:pt x="1970228" y="519379"/>
                </a:cubicBezTo>
                <a:cubicBezTo>
                  <a:pt x="1968638" y="514610"/>
                  <a:pt x="1968551" y="509369"/>
                  <a:pt x="1966571" y="504748"/>
                </a:cubicBezTo>
                <a:cubicBezTo>
                  <a:pt x="1964839" y="500708"/>
                  <a:pt x="1961694" y="497433"/>
                  <a:pt x="1959255" y="493776"/>
                </a:cubicBezTo>
                <a:cubicBezTo>
                  <a:pt x="1951473" y="470429"/>
                  <a:pt x="1955412" y="474534"/>
                  <a:pt x="1940967" y="457200"/>
                </a:cubicBezTo>
                <a:cubicBezTo>
                  <a:pt x="1938759" y="454551"/>
                  <a:pt x="1936090" y="452323"/>
                  <a:pt x="1933652" y="449884"/>
                </a:cubicBezTo>
                <a:cubicBezTo>
                  <a:pt x="1926724" y="429097"/>
                  <a:pt x="1932721" y="441638"/>
                  <a:pt x="1908049" y="416966"/>
                </a:cubicBezTo>
                <a:lnTo>
                  <a:pt x="1897076" y="405993"/>
                </a:lnTo>
                <a:cubicBezTo>
                  <a:pt x="1882091" y="391008"/>
                  <a:pt x="1876254" y="382780"/>
                  <a:pt x="1856843" y="373075"/>
                </a:cubicBezTo>
                <a:cubicBezTo>
                  <a:pt x="1851966" y="370637"/>
                  <a:pt x="1847385" y="367484"/>
                  <a:pt x="1842212" y="365760"/>
                </a:cubicBezTo>
                <a:cubicBezTo>
                  <a:pt x="1836314" y="363794"/>
                  <a:pt x="1830020" y="363321"/>
                  <a:pt x="1823924" y="362102"/>
                </a:cubicBezTo>
                <a:cubicBezTo>
                  <a:pt x="1802397" y="351339"/>
                  <a:pt x="1814467" y="356511"/>
                  <a:pt x="1787348" y="347472"/>
                </a:cubicBezTo>
                <a:cubicBezTo>
                  <a:pt x="1782175" y="345748"/>
                  <a:pt x="1777891" y="341880"/>
                  <a:pt x="1772718" y="340156"/>
                </a:cubicBezTo>
                <a:cubicBezTo>
                  <a:pt x="1764702" y="337484"/>
                  <a:pt x="1734616" y="333668"/>
                  <a:pt x="1728827" y="332841"/>
                </a:cubicBezTo>
                <a:cubicBezTo>
                  <a:pt x="1721512" y="330403"/>
                  <a:pt x="1714362" y="327396"/>
                  <a:pt x="1706881" y="325526"/>
                </a:cubicBezTo>
                <a:cubicBezTo>
                  <a:pt x="1702004" y="324307"/>
                  <a:pt x="1697066" y="323312"/>
                  <a:pt x="1692251" y="321868"/>
                </a:cubicBezTo>
                <a:cubicBezTo>
                  <a:pt x="1647752" y="308518"/>
                  <a:pt x="1689379" y="319321"/>
                  <a:pt x="1655675" y="310896"/>
                </a:cubicBezTo>
                <a:cubicBezTo>
                  <a:pt x="1642636" y="297857"/>
                  <a:pt x="1654396" y="308074"/>
                  <a:pt x="1633729" y="296265"/>
                </a:cubicBezTo>
                <a:cubicBezTo>
                  <a:pt x="1616392" y="286358"/>
                  <a:pt x="1628288" y="291732"/>
                  <a:pt x="1611783" y="277977"/>
                </a:cubicBezTo>
                <a:cubicBezTo>
                  <a:pt x="1602061" y="269875"/>
                  <a:pt x="1597565" y="269852"/>
                  <a:pt x="1586180" y="263347"/>
                </a:cubicBezTo>
                <a:cubicBezTo>
                  <a:pt x="1582363" y="261166"/>
                  <a:pt x="1578640" y="258778"/>
                  <a:pt x="1575207" y="256032"/>
                </a:cubicBezTo>
                <a:cubicBezTo>
                  <a:pt x="1572514" y="253878"/>
                  <a:pt x="1570585" y="250870"/>
                  <a:pt x="1567892" y="248716"/>
                </a:cubicBezTo>
                <a:cubicBezTo>
                  <a:pt x="1553500" y="237202"/>
                  <a:pt x="1558986" y="246074"/>
                  <a:pt x="1545947" y="230428"/>
                </a:cubicBezTo>
                <a:cubicBezTo>
                  <a:pt x="1533222" y="215158"/>
                  <a:pt x="1545669" y="221803"/>
                  <a:pt x="1527659" y="215798"/>
                </a:cubicBezTo>
                <a:cubicBezTo>
                  <a:pt x="1526440" y="212140"/>
                  <a:pt x="1526727" y="207551"/>
                  <a:pt x="1524001" y="204825"/>
                </a:cubicBezTo>
                <a:cubicBezTo>
                  <a:pt x="1520146" y="200970"/>
                  <a:pt x="1513908" y="200534"/>
                  <a:pt x="1509371" y="197510"/>
                </a:cubicBezTo>
                <a:cubicBezTo>
                  <a:pt x="1506502" y="195597"/>
                  <a:pt x="1504748" y="192349"/>
                  <a:pt x="1502055" y="190195"/>
                </a:cubicBezTo>
                <a:cubicBezTo>
                  <a:pt x="1498623" y="187449"/>
                  <a:pt x="1494191" y="185988"/>
                  <a:pt x="1491083" y="182880"/>
                </a:cubicBezTo>
                <a:cubicBezTo>
                  <a:pt x="1486772" y="178569"/>
                  <a:pt x="1484188" y="172780"/>
                  <a:pt x="1480110" y="168249"/>
                </a:cubicBezTo>
                <a:cubicBezTo>
                  <a:pt x="1473189" y="160560"/>
                  <a:pt x="1465479" y="153619"/>
                  <a:pt x="1458164" y="146304"/>
                </a:cubicBezTo>
                <a:cubicBezTo>
                  <a:pt x="1427346" y="115487"/>
                  <a:pt x="1470978" y="154092"/>
                  <a:pt x="1447191" y="124358"/>
                </a:cubicBezTo>
                <a:cubicBezTo>
                  <a:pt x="1444445" y="120926"/>
                  <a:pt x="1439651" y="119789"/>
                  <a:pt x="1436219" y="117043"/>
                </a:cubicBezTo>
                <a:cubicBezTo>
                  <a:pt x="1433526" y="114889"/>
                  <a:pt x="1431057" y="112421"/>
                  <a:pt x="1428903" y="109728"/>
                </a:cubicBezTo>
                <a:cubicBezTo>
                  <a:pt x="1426157" y="106295"/>
                  <a:pt x="1424402" y="102132"/>
                  <a:pt x="1421588" y="98755"/>
                </a:cubicBezTo>
                <a:cubicBezTo>
                  <a:pt x="1418277" y="94781"/>
                  <a:pt x="1413926" y="91756"/>
                  <a:pt x="1410615" y="87782"/>
                </a:cubicBezTo>
                <a:cubicBezTo>
                  <a:pt x="1407801" y="84405"/>
                  <a:pt x="1406161" y="80147"/>
                  <a:pt x="1403300" y="76809"/>
                </a:cubicBezTo>
                <a:cubicBezTo>
                  <a:pt x="1398812" y="71573"/>
                  <a:pt x="1393158" y="67415"/>
                  <a:pt x="1388670" y="62179"/>
                </a:cubicBezTo>
                <a:cubicBezTo>
                  <a:pt x="1385809" y="58841"/>
                  <a:pt x="1383536" y="55023"/>
                  <a:pt x="1381355" y="51206"/>
                </a:cubicBezTo>
                <a:cubicBezTo>
                  <a:pt x="1378650" y="46472"/>
                  <a:pt x="1377530" y="40765"/>
                  <a:pt x="1374039" y="36576"/>
                </a:cubicBezTo>
                <a:cubicBezTo>
                  <a:pt x="1369985" y="31711"/>
                  <a:pt x="1352790" y="24433"/>
                  <a:pt x="1348436" y="21945"/>
                </a:cubicBezTo>
                <a:cubicBezTo>
                  <a:pt x="1344619" y="19764"/>
                  <a:pt x="1341594" y="16132"/>
                  <a:pt x="1337463" y="14630"/>
                </a:cubicBezTo>
                <a:cubicBezTo>
                  <a:pt x="1328015" y="11194"/>
                  <a:pt x="1317956" y="9753"/>
                  <a:pt x="1308203" y="7315"/>
                </a:cubicBezTo>
                <a:cubicBezTo>
                  <a:pt x="1289834" y="2723"/>
                  <a:pt x="1298339" y="5246"/>
                  <a:pt x="1282599" y="0"/>
                </a:cubicBezTo>
                <a:cubicBezTo>
                  <a:pt x="1277722" y="1219"/>
                  <a:pt x="1272981" y="3271"/>
                  <a:pt x="1267969" y="3657"/>
                </a:cubicBezTo>
                <a:cubicBezTo>
                  <a:pt x="1241198" y="5716"/>
                  <a:pt x="1213987" y="2901"/>
                  <a:pt x="1187502" y="7315"/>
                </a:cubicBezTo>
                <a:cubicBezTo>
                  <a:pt x="1183166" y="8038"/>
                  <a:pt x="1182933" y="14855"/>
                  <a:pt x="1180187" y="18288"/>
                </a:cubicBezTo>
                <a:cubicBezTo>
                  <a:pt x="1178033" y="20981"/>
                  <a:pt x="1175310" y="23165"/>
                  <a:pt x="1172871" y="25603"/>
                </a:cubicBezTo>
                <a:cubicBezTo>
                  <a:pt x="1159540" y="65603"/>
                  <a:pt x="1180797" y="5029"/>
                  <a:pt x="1161899" y="47548"/>
                </a:cubicBezTo>
                <a:cubicBezTo>
                  <a:pt x="1158767" y="54594"/>
                  <a:pt x="1158860" y="63078"/>
                  <a:pt x="1154583" y="69494"/>
                </a:cubicBezTo>
                <a:cubicBezTo>
                  <a:pt x="1142579" y="87501"/>
                  <a:pt x="1142821" y="92413"/>
                  <a:pt x="1125323" y="102412"/>
                </a:cubicBezTo>
                <a:cubicBezTo>
                  <a:pt x="1121975" y="104325"/>
                  <a:pt x="1118008" y="104851"/>
                  <a:pt x="1114350" y="106070"/>
                </a:cubicBezTo>
                <a:cubicBezTo>
                  <a:pt x="1111912" y="110947"/>
                  <a:pt x="1110890" y="116845"/>
                  <a:pt x="1107035" y="120700"/>
                </a:cubicBezTo>
                <a:cubicBezTo>
                  <a:pt x="1100818" y="126917"/>
                  <a:pt x="1085089" y="135331"/>
                  <a:pt x="1085089" y="135331"/>
                </a:cubicBezTo>
                <a:cubicBezTo>
                  <a:pt x="1075892" y="162920"/>
                  <a:pt x="1088300" y="128907"/>
                  <a:pt x="1074116" y="157276"/>
                </a:cubicBezTo>
                <a:cubicBezTo>
                  <a:pt x="1072392" y="160724"/>
                  <a:pt x="1072183" y="164801"/>
                  <a:pt x="1070459" y="168249"/>
                </a:cubicBezTo>
                <a:cubicBezTo>
                  <a:pt x="1068493" y="172181"/>
                  <a:pt x="1065109" y="175290"/>
                  <a:pt x="1063143" y="179222"/>
                </a:cubicBezTo>
                <a:cubicBezTo>
                  <a:pt x="1060207" y="185094"/>
                  <a:pt x="1058972" y="191746"/>
                  <a:pt x="1055828" y="197510"/>
                </a:cubicBezTo>
                <a:cubicBezTo>
                  <a:pt x="1047383" y="212993"/>
                  <a:pt x="1015631" y="253807"/>
                  <a:pt x="1008279" y="259689"/>
                </a:cubicBezTo>
                <a:cubicBezTo>
                  <a:pt x="1002183" y="264566"/>
                  <a:pt x="996879" y="270646"/>
                  <a:pt x="989991" y="274320"/>
                </a:cubicBezTo>
                <a:cubicBezTo>
                  <a:pt x="978405" y="280499"/>
                  <a:pt x="965607" y="284073"/>
                  <a:pt x="953415" y="288950"/>
                </a:cubicBezTo>
                <a:cubicBezTo>
                  <a:pt x="948748" y="290817"/>
                  <a:pt x="943618" y="291227"/>
                  <a:pt x="938785" y="292608"/>
                </a:cubicBezTo>
                <a:cubicBezTo>
                  <a:pt x="935078" y="293667"/>
                  <a:pt x="931422" y="294911"/>
                  <a:pt x="927812" y="296265"/>
                </a:cubicBezTo>
                <a:cubicBezTo>
                  <a:pt x="865840" y="319502"/>
                  <a:pt x="950080" y="286959"/>
                  <a:pt x="894894" y="314553"/>
                </a:cubicBezTo>
                <a:cubicBezTo>
                  <a:pt x="890398" y="316801"/>
                  <a:pt x="885140" y="316992"/>
                  <a:pt x="880263" y="318211"/>
                </a:cubicBezTo>
                <a:cubicBezTo>
                  <a:pt x="876606" y="320649"/>
                  <a:pt x="873223" y="323560"/>
                  <a:pt x="869291" y="325526"/>
                </a:cubicBezTo>
                <a:cubicBezTo>
                  <a:pt x="865843" y="327250"/>
                  <a:pt x="862058" y="328249"/>
                  <a:pt x="858318" y="329184"/>
                </a:cubicBezTo>
                <a:cubicBezTo>
                  <a:pt x="844065" y="332747"/>
                  <a:pt x="828866" y="334436"/>
                  <a:pt x="814427" y="336499"/>
                </a:cubicBezTo>
                <a:cubicBezTo>
                  <a:pt x="776632" y="335280"/>
                  <a:pt x="738764" y="335473"/>
                  <a:pt x="701041" y="332841"/>
                </a:cubicBezTo>
                <a:cubicBezTo>
                  <a:pt x="686245" y="331809"/>
                  <a:pt x="671579" y="328961"/>
                  <a:pt x="657150" y="325526"/>
                </a:cubicBezTo>
                <a:cubicBezTo>
                  <a:pt x="645898" y="322847"/>
                  <a:pt x="635452" y="317358"/>
                  <a:pt x="624231" y="314553"/>
                </a:cubicBezTo>
                <a:lnTo>
                  <a:pt x="609601" y="310896"/>
                </a:lnTo>
                <a:cubicBezTo>
                  <a:pt x="604724" y="312115"/>
                  <a:pt x="599980" y="314970"/>
                  <a:pt x="594971" y="314553"/>
                </a:cubicBezTo>
                <a:cubicBezTo>
                  <a:pt x="580178" y="313320"/>
                  <a:pt x="558414" y="304318"/>
                  <a:pt x="543764" y="299923"/>
                </a:cubicBezTo>
                <a:cubicBezTo>
                  <a:pt x="538949" y="298479"/>
                  <a:pt x="533967" y="297646"/>
                  <a:pt x="529134" y="296265"/>
                </a:cubicBezTo>
                <a:cubicBezTo>
                  <a:pt x="525427" y="295206"/>
                  <a:pt x="521868" y="293667"/>
                  <a:pt x="518161" y="292608"/>
                </a:cubicBezTo>
                <a:cubicBezTo>
                  <a:pt x="479482" y="281557"/>
                  <a:pt x="533715" y="299011"/>
                  <a:pt x="481585" y="281635"/>
                </a:cubicBezTo>
                <a:cubicBezTo>
                  <a:pt x="476816" y="280045"/>
                  <a:pt x="471753" y="279476"/>
                  <a:pt x="466955" y="277977"/>
                </a:cubicBezTo>
                <a:cubicBezTo>
                  <a:pt x="452235" y="273377"/>
                  <a:pt x="437382" y="269074"/>
                  <a:pt x="423063" y="263347"/>
                </a:cubicBezTo>
                <a:cubicBezTo>
                  <a:pt x="416967" y="260909"/>
                  <a:pt x="411145" y="257624"/>
                  <a:pt x="404775" y="256032"/>
                </a:cubicBezTo>
                <a:cubicBezTo>
                  <a:pt x="396411" y="253941"/>
                  <a:pt x="387706" y="253593"/>
                  <a:pt x="379172" y="252374"/>
                </a:cubicBezTo>
                <a:cubicBezTo>
                  <a:pt x="378561" y="252130"/>
                  <a:pt x="347873" y="240442"/>
                  <a:pt x="346254" y="237744"/>
                </a:cubicBezTo>
                <a:cubicBezTo>
                  <a:pt x="344270" y="234438"/>
                  <a:pt x="348692" y="230429"/>
                  <a:pt x="349911" y="226771"/>
                </a:cubicBezTo>
                <a:cubicBezTo>
                  <a:pt x="346254" y="221894"/>
                  <a:pt x="343249" y="216451"/>
                  <a:pt x="338939" y="212140"/>
                </a:cubicBezTo>
                <a:cubicBezTo>
                  <a:pt x="335831" y="209032"/>
                  <a:pt x="331483" y="207462"/>
                  <a:pt x="327966" y="204825"/>
                </a:cubicBezTo>
                <a:cubicBezTo>
                  <a:pt x="300911" y="184534"/>
                  <a:pt x="319810" y="195261"/>
                  <a:pt x="295047" y="182880"/>
                </a:cubicBezTo>
                <a:cubicBezTo>
                  <a:pt x="291390" y="179222"/>
                  <a:pt x="288049" y="175218"/>
                  <a:pt x="284075" y="171907"/>
                </a:cubicBezTo>
                <a:cubicBezTo>
                  <a:pt x="280698" y="169093"/>
                  <a:pt x="275916" y="167969"/>
                  <a:pt x="273102" y="164592"/>
                </a:cubicBezTo>
                <a:cubicBezTo>
                  <a:pt x="269611" y="160403"/>
                  <a:pt x="269335" y="154101"/>
                  <a:pt x="265787" y="149961"/>
                </a:cubicBezTo>
                <a:cubicBezTo>
                  <a:pt x="262762" y="146432"/>
                  <a:pt x="245323" y="135100"/>
                  <a:pt x="240183" y="131673"/>
                </a:cubicBezTo>
                <a:cubicBezTo>
                  <a:pt x="237745" y="126796"/>
                  <a:pt x="236723" y="120898"/>
                  <a:pt x="232868" y="117043"/>
                </a:cubicBezTo>
                <a:cubicBezTo>
                  <a:pt x="227841" y="112016"/>
                  <a:pt x="220267" y="110336"/>
                  <a:pt x="214580" y="106070"/>
                </a:cubicBezTo>
                <a:cubicBezTo>
                  <a:pt x="210442" y="102966"/>
                  <a:pt x="207911" y="97966"/>
                  <a:pt x="203607" y="95097"/>
                </a:cubicBezTo>
                <a:cubicBezTo>
                  <a:pt x="200399" y="92959"/>
                  <a:pt x="196083" y="93164"/>
                  <a:pt x="192635" y="91440"/>
                </a:cubicBezTo>
                <a:cubicBezTo>
                  <a:pt x="186276" y="88261"/>
                  <a:pt x="180443" y="84125"/>
                  <a:pt x="174347" y="80467"/>
                </a:cubicBezTo>
                <a:cubicBezTo>
                  <a:pt x="161488" y="61181"/>
                  <a:pt x="174445" y="75284"/>
                  <a:pt x="152401" y="65836"/>
                </a:cubicBezTo>
                <a:cubicBezTo>
                  <a:pt x="148361" y="64104"/>
                  <a:pt x="145445" y="60306"/>
                  <a:pt x="141428" y="58521"/>
                </a:cubicBezTo>
                <a:cubicBezTo>
                  <a:pt x="134382" y="55389"/>
                  <a:pt x="119483" y="51206"/>
                  <a:pt x="119483" y="51206"/>
                </a:cubicBezTo>
                <a:cubicBezTo>
                  <a:pt x="117044" y="48768"/>
                  <a:pt x="115124" y="45665"/>
                  <a:pt x="112167" y="43891"/>
                </a:cubicBezTo>
                <a:cubicBezTo>
                  <a:pt x="108064" y="41429"/>
                  <a:pt x="89759" y="37535"/>
                  <a:pt x="86564" y="36576"/>
                </a:cubicBezTo>
                <a:cubicBezTo>
                  <a:pt x="79178" y="34360"/>
                  <a:pt x="64619" y="29260"/>
                  <a:pt x="64619" y="29260"/>
                </a:cubicBezTo>
                <a:cubicBezTo>
                  <a:pt x="52130" y="16773"/>
                  <a:pt x="15851" y="44500"/>
                  <a:pt x="6097" y="47548"/>
                </a:cubicBezTo>
                <a:close/>
              </a:path>
            </a:pathLst>
          </a:custGeom>
          <a:solidFill>
            <a:srgbClr val="FCCC6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dirty="0" smtClean="0">
              <a:latin typeface="Calibri" pitchFamily="32" charset="0"/>
              <a:cs typeface="Lucida Sans Unicode" charset="0"/>
            </a:endParaRPr>
          </a:p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2" charset="0"/>
                <a:cs typeface="Lucida Sans Unicode" charset="0"/>
              </a:rPr>
              <a:t>p110</a:t>
            </a:r>
          </a:p>
        </p:txBody>
      </p:sp>
      <p:cxnSp>
        <p:nvCxnSpPr>
          <p:cNvPr id="22" name="Straight Arrow Connector 21"/>
          <p:cNvCxnSpPr>
            <a:stCxn id="18" idx="3"/>
            <a:endCxn id="19" idx="1"/>
          </p:cNvCxnSpPr>
          <p:nvPr/>
        </p:nvCxnSpPr>
        <p:spPr bwMode="auto">
          <a:xfrm flipV="1">
            <a:off x="5502592" y="3943078"/>
            <a:ext cx="380623" cy="1166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511615" y="5282412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Class I PI3K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4054415" y="5206212"/>
            <a:ext cx="2362200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43601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20" grpId="0" animBg="1"/>
      <p:bldP spid="21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Type II Diabetics Tend To Be…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Obese and Insulin Resistant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Obese and Insulin Sensitive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Lean and Insulin Resistant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Lean and Insulin Sensitive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0" name="TPChart" descr="7CAE3B41C51B433CB0676744FF70BDF1Chart2014102110325567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7" name="CAI1"/>
          <p:cNvSpPr/>
          <p:nvPr>
            <p:custDataLst>
              <p:tags r:id="rId4"/>
            </p:custDataLst>
          </p:nvPr>
        </p:nvSpPr>
        <p:spPr>
          <a:xfrm>
            <a:off x="1037590" y="1645920"/>
            <a:ext cx="3057128" cy="97536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19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Role of PI3K in Insulin Signaling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199"/>
            <a:ext cx="2389652" cy="251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S:\saltiellab\Dave\Research\PI3P\2-DG\Figures\Plasma Membrane PI(3)P\PI3K Inhibitors\analysis-fig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8287" y="1600200"/>
            <a:ext cx="4227513" cy="368661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00526" y="4344737"/>
            <a:ext cx="3569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Kanai </a:t>
            </a:r>
            <a:r>
              <a:rPr lang="en-US" i="1" dirty="0" smtClean="0"/>
              <a:t>et al</a:t>
            </a:r>
            <a:r>
              <a:rPr lang="en-US" dirty="0" smtClean="0"/>
              <a:t> (1993) </a:t>
            </a:r>
            <a:r>
              <a:rPr lang="en-US" dirty="0" err="1" smtClean="0"/>
              <a:t>Biochem</a:t>
            </a:r>
            <a:r>
              <a:rPr lang="en-US" dirty="0" smtClean="0"/>
              <a:t> </a:t>
            </a:r>
            <a:r>
              <a:rPr lang="en-US" dirty="0" err="1" smtClean="0"/>
              <a:t>Biophys</a:t>
            </a:r>
            <a:r>
              <a:rPr lang="en-US" dirty="0" smtClean="0"/>
              <a:t>. Res. Comm.  195:762:768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1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Akt</a:t>
            </a:r>
            <a:r>
              <a:rPr lang="en-US" dirty="0" smtClean="0"/>
              <a:t> Activation by the PI3K Pathway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23" y="1417638"/>
            <a:ext cx="7598337" cy="5321091"/>
          </a:xfrm>
          <a:prstGeom prst="rect">
            <a:avLst/>
          </a:prstGeom>
        </p:spPr>
      </p:pic>
      <p:sp>
        <p:nvSpPr>
          <p:cNvPr id="3" name="Snip Diagonal Corner Rectangle 2"/>
          <p:cNvSpPr/>
          <p:nvPr/>
        </p:nvSpPr>
        <p:spPr>
          <a:xfrm>
            <a:off x="1005618" y="3943685"/>
            <a:ext cx="812488" cy="641684"/>
          </a:xfrm>
          <a:prstGeom prst="snip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mTORC2</a:t>
            </a:r>
            <a:endParaRPr lang="en-US" sz="11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018632" y="3636211"/>
            <a:ext cx="481263" cy="307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06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think of two drug targets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that restricts  insulin signaling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One that will promote insulin signaling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49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48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Insulin Stimulated GLUT4 Translocation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64274" y="6503853"/>
            <a:ext cx="367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Leto</a:t>
            </a:r>
            <a:r>
              <a:rPr lang="en-US" dirty="0" smtClean="0"/>
              <a:t> and </a:t>
            </a:r>
            <a:r>
              <a:rPr lang="en-US" dirty="0" err="1" smtClean="0"/>
              <a:t>Saltiel</a:t>
            </a:r>
            <a:r>
              <a:rPr lang="en-US" dirty="0" smtClean="0"/>
              <a:t> Nat. Rev. MCB (2012)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075"/>
          <a:stretch/>
        </p:blipFill>
        <p:spPr>
          <a:xfrm>
            <a:off x="2339473" y="1417638"/>
            <a:ext cx="4438316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61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promote glycogenesis?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199" y="1600201"/>
            <a:ext cx="4529222" cy="1835484"/>
          </a:xfrm>
        </p:spPr>
        <p:txBody>
          <a:bodyPr/>
          <a:lstStyle/>
          <a:p>
            <a:r>
              <a:rPr lang="en-US" dirty="0" smtClean="0"/>
              <a:t>Allosteric activation</a:t>
            </a:r>
          </a:p>
          <a:p>
            <a:r>
              <a:rPr lang="en-US" dirty="0" smtClean="0"/>
              <a:t>Protein </a:t>
            </a:r>
            <a:r>
              <a:rPr lang="en-US" dirty="0" err="1" smtClean="0"/>
              <a:t>dephosphorylation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G6P and Glycogen Synth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36" y="1237162"/>
            <a:ext cx="4968993" cy="5290928"/>
          </a:xfrm>
          <a:prstGeom prst="rect">
            <a:avLst/>
          </a:prstGeom>
        </p:spPr>
      </p:pic>
      <p:pic>
        <p:nvPicPr>
          <p:cNvPr id="10" name="Picture 9" descr="Regulation of Glycogen Synthesis By Phosphoryl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72" y="1755564"/>
            <a:ext cx="4433623" cy="47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5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insulin reduce gluconeogenesis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7368" y="1600200"/>
            <a:ext cx="394368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FBPase</a:t>
            </a:r>
            <a:r>
              <a:rPr lang="en-US" dirty="0" smtClean="0"/>
              <a:t> is negatively regulated by F-2,6-BP</a:t>
            </a:r>
          </a:p>
          <a:p>
            <a:r>
              <a:rPr lang="en-US" dirty="0" smtClean="0"/>
              <a:t>PEPCK and G6Pase are inhibited by insulin</a:t>
            </a:r>
          </a:p>
          <a:p>
            <a:pPr lvl="1"/>
            <a:r>
              <a:rPr lang="en-US" dirty="0" err="1" smtClean="0"/>
              <a:t>Allosterically</a:t>
            </a:r>
            <a:endParaRPr lang="en-US" dirty="0" smtClean="0"/>
          </a:p>
          <a:p>
            <a:pPr lvl="1"/>
            <a:r>
              <a:rPr lang="en-US" dirty="0" smtClean="0"/>
              <a:t>Protein phosphorylation</a:t>
            </a:r>
          </a:p>
          <a:p>
            <a:pPr lvl="1"/>
            <a:r>
              <a:rPr lang="en-US" dirty="0" smtClean="0"/>
              <a:t>Transcriptionally repressed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3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sp>
        <p:nvSpPr>
          <p:cNvPr id="5" name="Diamond 4"/>
          <p:cNvSpPr/>
          <p:nvPr/>
        </p:nvSpPr>
        <p:spPr>
          <a:xfrm>
            <a:off x="1256630" y="4705684"/>
            <a:ext cx="1604211" cy="66842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FOXO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00526" y="5374105"/>
            <a:ext cx="52537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3684" y="4705684"/>
            <a:ext cx="0" cy="66842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43684" y="4705684"/>
            <a:ext cx="135021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77368" y="4045985"/>
            <a:ext cx="882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PEPCK</a:t>
            </a:r>
          </a:p>
          <a:p>
            <a:r>
              <a:rPr lang="en-US" dirty="0" smtClean="0"/>
              <a:t>G6Pase</a:t>
            </a:r>
            <a:endParaRPr lang="en-US" dirty="0"/>
          </a:p>
        </p:txBody>
      </p:sp>
      <p:sp>
        <p:nvSpPr>
          <p:cNvPr id="14" name="Hexagon 13"/>
          <p:cNvSpPr/>
          <p:nvPr/>
        </p:nvSpPr>
        <p:spPr>
          <a:xfrm>
            <a:off x="2406316" y="2326105"/>
            <a:ext cx="975895" cy="895684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Akt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553369" y="3368842"/>
            <a:ext cx="307472" cy="1122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Callout 16"/>
          <p:cNvSpPr/>
          <p:nvPr/>
        </p:nvSpPr>
        <p:spPr>
          <a:xfrm>
            <a:off x="2406316" y="4705684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8" name="Oval Callout 17"/>
          <p:cNvSpPr/>
          <p:nvPr/>
        </p:nvSpPr>
        <p:spPr>
          <a:xfrm>
            <a:off x="2618587" y="4779497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9" name="Oval Callout 18"/>
          <p:cNvSpPr/>
          <p:nvPr/>
        </p:nvSpPr>
        <p:spPr>
          <a:xfrm>
            <a:off x="2211413" y="4650328"/>
            <a:ext cx="147052" cy="12031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88" y="1685847"/>
            <a:ext cx="2319740" cy="296448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83161" y="453048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835481" y="4522027"/>
            <a:ext cx="716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 +</a:t>
            </a:r>
          </a:p>
          <a:p>
            <a:r>
              <a:rPr lang="en-US" dirty="0" smtClean="0"/>
              <a:t>FOXO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78396" y="4650328"/>
            <a:ext cx="107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Knockout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858167" y="5844149"/>
            <a:ext cx="314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41488" y="5374106"/>
            <a:ext cx="2857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Matsumoto </a:t>
            </a:r>
            <a:r>
              <a:rPr lang="en-US" i="1" dirty="0" smtClean="0"/>
              <a:t>et al. </a:t>
            </a:r>
            <a:r>
              <a:rPr lang="en-US" dirty="0" smtClean="0"/>
              <a:t>(2007) Cell </a:t>
            </a:r>
            <a:r>
              <a:rPr lang="en-US" dirty="0" err="1" smtClean="0"/>
              <a:t>Metab</a:t>
            </a:r>
            <a:r>
              <a:rPr lang="en-US" dirty="0" smtClean="0"/>
              <a:t>. 6:208-16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4" grpId="0"/>
      <p:bldP spid="25" grpId="0"/>
      <p:bldP spid="26" grpId="0"/>
      <p:bldP spid="27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think a drug target and why that it may be useful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To enhance glycogen levels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That prevents gluconeogenesis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25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to Increase Blood Glucose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8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13970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alibri" charset="0"/>
                <a:ea typeface="MS PGothic" charset="0"/>
              </a:rPr>
              <a:t>A patient is rushed to the hospital with low blood glucose, what would be a bad treatment?</a:t>
            </a: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Insulin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Glucose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Glucagon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dirty="0">
                <a:latin typeface="Calibri" charset="0"/>
                <a:ea typeface="MS PGothic" charset="0"/>
              </a:rPr>
              <a:t>Adrenaline</a:t>
            </a:r>
          </a:p>
        </p:txBody>
      </p:sp>
      <p:pic>
        <p:nvPicPr>
          <p:cNvPr id="11" name="TPChart" descr="41D8A54EC8E3445893D7233C9B2DE309Chart20141021111213087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grpSp>
        <p:nvGrpSpPr>
          <p:cNvPr id="5" name="TPCountdown" hidden="1"/>
          <p:cNvGrpSpPr/>
          <p:nvPr>
            <p:custDataLst>
              <p:tags r:id="rId4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4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During Fasting Which Is Elevated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GIP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Insulin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Glucagon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2" name="TPChart" descr="D9878FACE51C49059BD6821026F33809Chart2014102110334009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CAI1"/>
          <p:cNvSpPr/>
          <p:nvPr>
            <p:custDataLst>
              <p:tags r:id="rId4"/>
            </p:custDataLst>
          </p:nvPr>
        </p:nvSpPr>
        <p:spPr>
          <a:xfrm>
            <a:off x="1037590" y="2718816"/>
            <a:ext cx="1666081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Secretion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25853" cy="4525963"/>
          </a:xfrm>
        </p:spPr>
        <p:txBody>
          <a:bodyPr/>
          <a:lstStyle/>
          <a:p>
            <a:r>
              <a:rPr lang="en-US" dirty="0" smtClean="0"/>
              <a:t>Secreted from alpha cells of the pancreas</a:t>
            </a:r>
          </a:p>
          <a:p>
            <a:r>
              <a:rPr lang="en-US" dirty="0" smtClean="0"/>
              <a:t>Released by low blood sugar levels</a:t>
            </a:r>
          </a:p>
          <a:p>
            <a:r>
              <a:rPr lang="en-US" dirty="0" smtClean="0"/>
              <a:t>Acts on the liver not the muscle or fat tissues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41" y="3742538"/>
            <a:ext cx="4961689" cy="29323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1300" y="6305519"/>
            <a:ext cx="373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Drucker</a:t>
            </a:r>
            <a:r>
              <a:rPr lang="en-US" dirty="0" smtClean="0"/>
              <a:t> (2013): Nat Rev Endo 1:22-31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5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Glucagon Signaling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1" y="2197768"/>
            <a:ext cx="4086981" cy="3162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353" y="5360736"/>
            <a:ext cx="4090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biowiki.ucdavis.edu</a:t>
            </a:r>
            <a:r>
              <a:rPr lang="en-US" dirty="0"/>
              <a:t>/Biochemistry/</a:t>
            </a:r>
            <a:r>
              <a:rPr lang="en-US" dirty="0" err="1"/>
              <a:t>Signal_Transduction</a:t>
            </a:r>
            <a:r>
              <a:rPr lang="en-US" dirty="0"/>
              <a:t>/Signal_Transduction_at_Cell_Membranes%3A_Protein_Kinases_and_Phosphotases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148" y="2015370"/>
            <a:ext cx="4125951" cy="33453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2887" y="5658824"/>
            <a:ext cx="336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Protein_kinase_A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2696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0416" y="274638"/>
            <a:ext cx="953168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does glucagon regulate </a:t>
            </a:r>
            <a:r>
              <a:rPr lang="en-US" dirty="0" err="1" smtClean="0"/>
              <a:t>glycogenolysis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glycogen-synthesis-glucag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93" y="1484478"/>
            <a:ext cx="4950272" cy="49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2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glucagon promote gluconeogenesis?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8" y="1600200"/>
            <a:ext cx="4177099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8527" y="2366211"/>
            <a:ext cx="55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PKA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88105" y="3515895"/>
            <a:ext cx="71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PFK-2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392947" y="2735543"/>
            <a:ext cx="695158" cy="78035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927684" y="3395579"/>
            <a:ext cx="307474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805669" y="3141580"/>
            <a:ext cx="699489" cy="42779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79357" y="3021263"/>
            <a:ext cx="254001" cy="2807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828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7474" y="274638"/>
            <a:ext cx="965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Transcriptional Regulation of Gluconeogenesis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5834" b="10652"/>
          <a:stretch/>
        </p:blipFill>
        <p:spPr>
          <a:xfrm>
            <a:off x="2651627" y="1586790"/>
            <a:ext cx="2294690" cy="4709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28105" y="5730406"/>
            <a:ext cx="316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Altajeros</a:t>
            </a:r>
            <a:r>
              <a:rPr lang="en-US" dirty="0" smtClean="0"/>
              <a:t> and </a:t>
            </a:r>
            <a:r>
              <a:rPr lang="en-US" dirty="0" err="1" smtClean="0"/>
              <a:t>Montminy</a:t>
            </a:r>
            <a:r>
              <a:rPr lang="en-US" dirty="0" smtClean="0"/>
              <a:t> (2008) Nat. Rev. MCB. 3:141-151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60737" y="4826000"/>
            <a:ext cx="327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G6Pase, </a:t>
            </a:r>
            <a:r>
              <a:rPr lang="en-US" dirty="0" err="1" smtClean="0"/>
              <a:t>FBPase</a:t>
            </a:r>
            <a:r>
              <a:rPr lang="en-US" dirty="0" smtClean="0"/>
              <a:t> and PEPCK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6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6868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Inhibiting which transcription </a:t>
            </a:r>
            <a:r>
              <a:rPr lang="en-US" dirty="0" smtClean="0">
                <a:latin typeface="Calibri" charset="0"/>
                <a:ea typeface="MS PGothic" charset="0"/>
              </a:rPr>
              <a:t>factor would decrease gluconeogenesis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CREB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PKA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FOXO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PPARy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4" name="TPChart" descr="2E1EE492D7384D3CA412DA9DCA6F903EChart20141021111800085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10" name="CAI1"/>
          <p:cNvSpPr/>
          <p:nvPr>
            <p:custDataLst>
              <p:tags r:id="rId4"/>
            </p:custDataLst>
          </p:nvPr>
        </p:nvSpPr>
        <p:spPr>
          <a:xfrm>
            <a:off x="1037590" y="1645919"/>
            <a:ext cx="974130" cy="48768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Adrenaline and the Sympathetic Nervous System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9243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Glucagon primarily affects the liver</a:t>
            </a:r>
          </a:p>
          <a:p>
            <a:r>
              <a:rPr lang="en-US" dirty="0" smtClean="0"/>
              <a:t>Adrenaline activates GPCR signaling in fat and muscle tissue</a:t>
            </a:r>
          </a:p>
          <a:p>
            <a:r>
              <a:rPr lang="en-US" dirty="0" smtClean="0"/>
              <a:t>In fat tissue, the primary function is lipolysis</a:t>
            </a:r>
          </a:p>
          <a:p>
            <a:r>
              <a:rPr lang="en-US" dirty="0" smtClean="0"/>
              <a:t>In muscle the primary function is glycolysis and oxidative respiration</a:t>
            </a:r>
          </a:p>
          <a:p>
            <a:r>
              <a:rPr lang="en-US" dirty="0" smtClean="0"/>
              <a:t>These do not dramatically affect acute glucose homeostasis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55517" y="4892021"/>
            <a:ext cx="4888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Young and </a:t>
            </a:r>
            <a:r>
              <a:rPr lang="en-US" dirty="0" err="1" smtClean="0"/>
              <a:t>Zechner</a:t>
            </a:r>
            <a:r>
              <a:rPr lang="en-US" dirty="0" smtClean="0"/>
              <a:t> (2013) Genes Dev. </a:t>
            </a:r>
            <a:r>
              <a:rPr lang="en-US" dirty="0"/>
              <a:t>27: 459-84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569" y="1831130"/>
            <a:ext cx="4179231" cy="30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Responses to Energy Stress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276" y="1417638"/>
            <a:ext cx="4704008" cy="4763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2955" y="6449737"/>
            <a:ext cx="502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Ruderman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(2010) Am. J. </a:t>
            </a:r>
            <a:r>
              <a:rPr lang="en-US" dirty="0" err="1" smtClean="0"/>
              <a:t>Physio</a:t>
            </a:r>
            <a:r>
              <a:rPr lang="en-US" dirty="0" smtClean="0"/>
              <a:t>. 298:E751-760 </a:t>
            </a:r>
          </a:p>
        </p:txBody>
      </p:sp>
      <p:sp>
        <p:nvSpPr>
          <p:cNvPr id="3" name="Rectangle 2"/>
          <p:cNvSpPr/>
          <p:nvPr/>
        </p:nvSpPr>
        <p:spPr>
          <a:xfrm>
            <a:off x="3662947" y="2874209"/>
            <a:ext cx="3119337" cy="3455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89242" y="3983789"/>
            <a:ext cx="3119337" cy="23456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23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process would AMPK and </a:t>
            </a:r>
            <a:r>
              <a:rPr lang="en-US" dirty="0" err="1" smtClean="0">
                <a:latin typeface="Calibri" charset="0"/>
                <a:ea typeface="MS PGothic" charset="0"/>
              </a:rPr>
              <a:t>Akt</a:t>
            </a:r>
            <a:r>
              <a:rPr lang="en-US" dirty="0" smtClean="0">
                <a:latin typeface="Calibri" charset="0"/>
                <a:ea typeface="MS PGothic" charset="0"/>
              </a:rPr>
              <a:t> Regulate Differently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Glucose Uptake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Glycolysis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Lipid Oxidation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Gluconeogenesis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2" name="TPChart" descr="BDF3CB97C15F4868928696DB966A9118Chart20141021112129904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/>
          <p:cNvSpPr/>
          <p:nvPr>
            <p:custDataLst>
              <p:tags r:id="rId4"/>
            </p:custDataLst>
          </p:nvPr>
        </p:nvSpPr>
        <p:spPr>
          <a:xfrm>
            <a:off x="1037590" y="2718815"/>
            <a:ext cx="2594372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 of AMPK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62" y="1417638"/>
            <a:ext cx="5577820" cy="4665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41149" y="6278350"/>
            <a:ext cx="444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Hardie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(2012) Nat. Rev. </a:t>
            </a:r>
            <a:r>
              <a:rPr lang="en-US" dirty="0"/>
              <a:t>MCB 13: 251-62 </a:t>
            </a:r>
          </a:p>
        </p:txBody>
      </p:sp>
      <p:sp>
        <p:nvSpPr>
          <p:cNvPr id="3" name="Rectangle 2"/>
          <p:cNvSpPr/>
          <p:nvPr/>
        </p:nvSpPr>
        <p:spPr>
          <a:xfrm>
            <a:off x="3449053" y="1604210"/>
            <a:ext cx="681791" cy="521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23896" y="1377534"/>
            <a:ext cx="1390315" cy="507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12737" y="2017586"/>
            <a:ext cx="1136316" cy="521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69789" y="3379537"/>
            <a:ext cx="949158" cy="550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04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The Insulin Receptor is a…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321544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Phosphatidylinositide</a:t>
            </a:r>
            <a:r>
              <a:rPr lang="en-US" dirty="0" smtClean="0">
                <a:latin typeface="Calibri" charset="0"/>
                <a:ea typeface="MS PGothic" charset="0"/>
              </a:rPr>
              <a:t> Kinase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Serine/Threonine Kinase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Tyrosine Kinase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Diacylglycerol</a:t>
            </a:r>
            <a:r>
              <a:rPr lang="en-US" dirty="0" smtClean="0">
                <a:latin typeface="Calibri" charset="0"/>
                <a:ea typeface="MS PGothic" charset="0"/>
              </a:rPr>
              <a:t> Kinase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2" name="TPChart" descr="69086C68830241179EA402D199BAB75BChart20141021103358598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/>
          <p:cNvSpPr/>
          <p:nvPr>
            <p:custDataLst>
              <p:tags r:id="rId4"/>
            </p:custDataLst>
          </p:nvPr>
        </p:nvSpPr>
        <p:spPr>
          <a:xfrm>
            <a:off x="1037590" y="3694176"/>
            <a:ext cx="2688828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1397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dirty="0" smtClean="0">
                <a:latin typeface="Calibri" charset="0"/>
                <a:ea typeface="MS PGothic" charset="0"/>
              </a:rPr>
              <a:t>When Glycogen Synthase and Glycogen </a:t>
            </a:r>
            <a:r>
              <a:rPr lang="en-US" sz="3200" dirty="0" err="1" smtClean="0">
                <a:latin typeface="Calibri" charset="0"/>
                <a:ea typeface="MS PGothic" charset="0"/>
              </a:rPr>
              <a:t>Dephosphorylase</a:t>
            </a:r>
            <a:r>
              <a:rPr lang="en-US" sz="3200" dirty="0" smtClean="0">
                <a:latin typeface="Calibri" charset="0"/>
                <a:ea typeface="MS PGothic" charset="0"/>
              </a:rPr>
              <a:t> are </a:t>
            </a:r>
            <a:r>
              <a:rPr lang="en-US" sz="3200" b="1" u="sng" dirty="0" smtClean="0">
                <a:latin typeface="Calibri" charset="0"/>
                <a:ea typeface="MS PGothic" charset="0"/>
              </a:rPr>
              <a:t>NOT</a:t>
            </a:r>
            <a:r>
              <a:rPr lang="en-US" sz="3200" dirty="0" smtClean="0">
                <a:latin typeface="Calibri" charset="0"/>
                <a:ea typeface="MS PGothic" charset="0"/>
              </a:rPr>
              <a:t> Phosphorylated there is more glycogen synthesis</a:t>
            </a:r>
            <a:endParaRPr lang="en-US" sz="3200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True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smtClean="0">
                <a:latin typeface="Calibri" charset="0"/>
                <a:ea typeface="MS PGothic" charset="0"/>
              </a:rPr>
              <a:t>False</a:t>
            </a:r>
            <a:endParaRPr lang="en-US">
              <a:latin typeface="Calibri" charset="0"/>
              <a:ea typeface="MS PGothic" charset="0"/>
            </a:endParaRPr>
          </a:p>
        </p:txBody>
      </p:sp>
      <p:pic>
        <p:nvPicPr>
          <p:cNvPr id="12" name="TPChart" descr="B0F49E429DBD40D781CE99ED6F3AB1E3Chart20141021112243862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/>
          <p:cNvSpPr/>
          <p:nvPr>
            <p:custDataLst>
              <p:tags r:id="rId4"/>
            </p:custDataLst>
          </p:nvPr>
        </p:nvSpPr>
        <p:spPr>
          <a:xfrm>
            <a:off x="1037590" y="1645919"/>
            <a:ext cx="872728" cy="48768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think a drug target that would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Cause the accumulation of muscle glycogen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Induce the mobilization and oxidation of lipids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Pathophysiology of Glucose Control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71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 I Diabetes Results from a Loss of Beta Cells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52600"/>
            <a:ext cx="6350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1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II 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Excessive nutrient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Become Insulin Resistant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Pancreas Compensates by Secreting More Insulin to Normalize Glucose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Tissues Become More Insulin Resistant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Eventually Pancreas Fails to Compensate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Hyperglycemia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3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139700"/>
            <a:ext cx="90805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What May Prevent Type II Diabetes?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Prevent obesity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Prevent insulin resistance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Prevent beta cell failure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None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2" name="TPChart" descr="1A5C46CAA1584B4EAAD6CC68C5152F3BChart20141021112747573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CAI1"/>
          <p:cNvSpPr/>
          <p:nvPr>
            <p:custDataLst>
              <p:tags r:id="rId4"/>
            </p:custDataLst>
          </p:nvPr>
        </p:nvSpPr>
        <p:spPr>
          <a:xfrm>
            <a:off x="1037590" y="4279391"/>
            <a:ext cx="3091855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There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81642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Negative feedback loops are common in most endocrine organs</a:t>
            </a:r>
          </a:p>
          <a:p>
            <a:r>
              <a:rPr lang="en-US" dirty="0" smtClean="0"/>
              <a:t>A mechanism to avoid excessive nutrient storage</a:t>
            </a:r>
          </a:p>
          <a:p>
            <a:r>
              <a:rPr lang="en-US" dirty="0" smtClean="0"/>
              <a:t>The “Thrifty Genotype” Hypothesis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310" y="2118672"/>
            <a:ext cx="4154490" cy="24265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04526" y="1417638"/>
            <a:ext cx="1882274" cy="15768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32310" y="4777510"/>
            <a:ext cx="46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Clausen et </a:t>
            </a:r>
            <a:r>
              <a:rPr lang="en-US" dirty="0"/>
              <a:t>al. </a:t>
            </a:r>
            <a:r>
              <a:rPr lang="en-US" dirty="0" smtClean="0"/>
              <a:t>1996 </a:t>
            </a:r>
            <a:r>
              <a:rPr lang="en-US" dirty="0"/>
              <a:t>J. </a:t>
            </a:r>
            <a:r>
              <a:rPr lang="en-US" dirty="0" err="1"/>
              <a:t>Clin</a:t>
            </a:r>
            <a:r>
              <a:rPr lang="en-US" dirty="0"/>
              <a:t>. Invest. 98:1195–1209</a:t>
            </a:r>
          </a:p>
        </p:txBody>
      </p:sp>
    </p:spTree>
    <p:extLst>
      <p:ext uri="{BB962C8B-B14F-4D97-AF65-F5344CB8AC3E}">
        <p14:creationId xmlns:p14="http://schemas.microsoft.com/office/powerpoint/2010/main" val="95848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How Could Insulin Resistance Lead to Hyperglycemia?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More glucose uptake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lipid storage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More gluconeogenesis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None of the above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1" name="TPChart" descr="84B16F9C357D4B0991A1EFB477CBD247Chart20141021103103064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CAI1" hidden="1"/>
          <p:cNvSpPr/>
          <p:nvPr>
            <p:custDataLst>
              <p:tags r:id="rId4"/>
            </p:custDataLst>
          </p:nvPr>
        </p:nvSpPr>
        <p:spPr>
          <a:xfrm>
            <a:off x="1037590" y="3206495"/>
            <a:ext cx="2760067" cy="107289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 Insulin Receptor Knockout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6" y="3009482"/>
            <a:ext cx="4451689" cy="2686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9816" y="6488668"/>
            <a:ext cx="370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</a:t>
            </a:r>
            <a:r>
              <a:rPr lang="en-US" i="1" dirty="0" smtClean="0"/>
              <a:t>et al</a:t>
            </a:r>
            <a:r>
              <a:rPr lang="en-US" dirty="0" smtClean="0"/>
              <a:t>. (2000) </a:t>
            </a:r>
            <a:r>
              <a:rPr lang="en-US" dirty="0" err="1" smtClean="0"/>
              <a:t>Mol</a:t>
            </a:r>
            <a:r>
              <a:rPr lang="en-US" dirty="0" smtClean="0"/>
              <a:t> Cell 6:87-97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10" y="1629944"/>
            <a:ext cx="4126526" cy="31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6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Molecular Mechanisms of Insulin Resistance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0" y="1390902"/>
            <a:ext cx="3418720" cy="2415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509"/>
            <a:ext cx="4218329" cy="2534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9223"/>
            <a:ext cx="477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Goodyear </a:t>
            </a:r>
            <a:r>
              <a:rPr lang="en-US" i="1" dirty="0" smtClean="0"/>
              <a:t>et al</a:t>
            </a:r>
            <a:r>
              <a:rPr lang="en-US" dirty="0" smtClean="0"/>
              <a:t>. (1995)  J </a:t>
            </a:r>
            <a:r>
              <a:rPr lang="en-US" dirty="0" err="1" smtClean="0"/>
              <a:t>Clin</a:t>
            </a:r>
            <a:r>
              <a:rPr lang="en-US" dirty="0"/>
              <a:t> Invest 95: 2195-204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991" y="1595643"/>
            <a:ext cx="2509210" cy="4111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75437" y="5734428"/>
            <a:ext cx="2852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Saad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(1992) </a:t>
            </a:r>
          </a:p>
          <a:p>
            <a:pPr algn="ctr"/>
            <a:r>
              <a:rPr lang="en-US" dirty="0" smtClean="0"/>
              <a:t>J</a:t>
            </a:r>
            <a:r>
              <a:rPr lang="en-US" dirty="0"/>
              <a:t>. </a:t>
            </a:r>
            <a:r>
              <a:rPr lang="en-US" dirty="0" err="1"/>
              <a:t>Clin</a:t>
            </a:r>
            <a:r>
              <a:rPr lang="en-US" dirty="0"/>
              <a:t>. Invest. 90:1839–1849</a:t>
            </a:r>
          </a:p>
        </p:txBody>
      </p:sp>
    </p:spTree>
    <p:extLst>
      <p:ext uri="{BB962C8B-B14F-4D97-AF65-F5344CB8AC3E}">
        <p14:creationId xmlns:p14="http://schemas.microsoft.com/office/powerpoint/2010/main" val="245424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of the following are </a:t>
            </a:r>
            <a:r>
              <a:rPr lang="en-US" b="1" u="sng" dirty="0" smtClean="0">
                <a:latin typeface="Calibri" charset="0"/>
                <a:ea typeface="MS PGothic" charset="0"/>
              </a:rPr>
              <a:t>NOT</a:t>
            </a:r>
            <a:r>
              <a:rPr lang="en-US" dirty="0">
                <a:latin typeface="Calibri" charset="0"/>
                <a:ea typeface="MS PGothic" charset="0"/>
              </a:rPr>
              <a:t> </a:t>
            </a:r>
            <a:r>
              <a:rPr lang="en-US" dirty="0" smtClean="0">
                <a:latin typeface="Calibri" charset="0"/>
                <a:ea typeface="MS PGothic" charset="0"/>
              </a:rPr>
              <a:t>activated by insulin signaling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Akt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mTORC1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AMPK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MAPK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2" name="TPChart" descr="5E25BAE19AC54602B94B6DB38D03110AChart20141021103503205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CAI1"/>
          <p:cNvSpPr/>
          <p:nvPr>
            <p:custDataLst>
              <p:tags r:id="rId4"/>
            </p:custDataLst>
          </p:nvPr>
        </p:nvSpPr>
        <p:spPr>
          <a:xfrm>
            <a:off x="1037590" y="2718816"/>
            <a:ext cx="1120974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IRS Serine Phosphorylation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113"/>
          <a:stretch/>
        </p:blipFill>
        <p:spPr>
          <a:xfrm>
            <a:off x="2010610" y="1292296"/>
            <a:ext cx="4994442" cy="4295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2188" y="5855368"/>
            <a:ext cx="4045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Boura-Halfon</a:t>
            </a:r>
            <a:r>
              <a:rPr lang="en-US" dirty="0" smtClean="0"/>
              <a:t> and </a:t>
            </a:r>
            <a:r>
              <a:rPr lang="en-US" dirty="0" err="1" smtClean="0"/>
              <a:t>Zick</a:t>
            </a:r>
            <a:r>
              <a:rPr lang="en-US" dirty="0" smtClean="0"/>
              <a:t> (2009) Am. J. Endo. </a:t>
            </a:r>
            <a:r>
              <a:rPr lang="en-US" dirty="0" err="1" smtClean="0"/>
              <a:t>Metab</a:t>
            </a:r>
            <a:r>
              <a:rPr lang="en-US" dirty="0" smtClean="0"/>
              <a:t>. 296:E581-E591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1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of Insulin 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Overnutrition</a:t>
            </a:r>
            <a:r>
              <a:rPr lang="en-US" dirty="0" smtClean="0"/>
              <a:t> induced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Lipid mediated insulin resistance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Inflammation associated insulin resistance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4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Nutrient Overload -&gt; Insulin Resistance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83" y="1217111"/>
            <a:ext cx="6978316" cy="4861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80105" y="6207931"/>
            <a:ext cx="419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Patti and Kahn (2009) Nat Med 10:1049-50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9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Obesity is an Inflammatory State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89" y="1255428"/>
            <a:ext cx="6657474" cy="5081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7474" y="6364037"/>
            <a:ext cx="5969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http://</a:t>
            </a:r>
            <a:r>
              <a:rPr lang="en-US" dirty="0" err="1"/>
              <a:t>sitemaker.umich.edu</a:t>
            </a:r>
            <a:r>
              <a:rPr lang="en-US" dirty="0"/>
              <a:t>/</a:t>
            </a:r>
            <a:r>
              <a:rPr lang="en-US" dirty="0" err="1"/>
              <a:t>lumeng.lab</a:t>
            </a:r>
            <a:r>
              <a:rPr lang="en-US" dirty="0"/>
              <a:t>/research </a:t>
            </a:r>
          </a:p>
        </p:txBody>
      </p:sp>
    </p:spTree>
    <p:extLst>
      <p:ext uri="{BB962C8B-B14F-4D97-AF65-F5344CB8AC3E}">
        <p14:creationId xmlns:p14="http://schemas.microsoft.com/office/powerpoint/2010/main" val="374129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Inflammation -&gt; Insulin Resistance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74" y="1303129"/>
            <a:ext cx="6523788" cy="480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54422" y="6256421"/>
            <a:ext cx="3554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 (2012) Circulation 125: 1081-83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92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Lipid Accumulation -&gt; Insulin Resistance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0" y="1717842"/>
            <a:ext cx="8432800" cy="25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4422" y="4772526"/>
            <a:ext cx="5360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Erion</a:t>
            </a:r>
            <a:r>
              <a:rPr lang="en-US" dirty="0" smtClean="0"/>
              <a:t> and Shulman (2010) Nature Medicine 16:400-402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59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Several Potential Novel Drug 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drug targets</a:t>
            </a:r>
          </a:p>
          <a:p>
            <a:pPr lvl="1"/>
            <a:r>
              <a:rPr lang="en-US" dirty="0" smtClean="0"/>
              <a:t>mTORC1</a:t>
            </a:r>
          </a:p>
          <a:p>
            <a:pPr lvl="1"/>
            <a:r>
              <a:rPr lang="en-US" dirty="0" smtClean="0"/>
              <a:t>JNK/IKK</a:t>
            </a:r>
          </a:p>
          <a:p>
            <a:pPr lvl="1"/>
            <a:r>
              <a:rPr lang="en-US" dirty="0" smtClean="0"/>
              <a:t>Protein Kinase C</a:t>
            </a:r>
          </a:p>
          <a:p>
            <a:r>
              <a:rPr lang="en-US" dirty="0" smtClean="0"/>
              <a:t>What would be the downside of increasing insulin sensitivity in an obese patient?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4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The main downside to insulin sensitization is…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Lower gluconeogenesis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blood glucose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More fat storage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glycogen storage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1" name="TPChart" descr="A892996BDC63420BBB1C3EFE42FBDBFFChart20141021103103197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 hidden="1"/>
          <p:cNvSpPr/>
          <p:nvPr>
            <p:custDataLst>
              <p:tags r:id="rId4"/>
            </p:custDataLst>
          </p:nvPr>
        </p:nvSpPr>
        <p:spPr>
          <a:xfrm>
            <a:off x="1037590" y="3206495"/>
            <a:ext cx="2900760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10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 for Diabetes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48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 for Type I Diabetes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Insulin Injections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1190205"/>
          </a:xfrm>
        </p:spPr>
        <p:txBody>
          <a:bodyPr/>
          <a:lstStyle/>
          <a:p>
            <a:r>
              <a:rPr lang="en-US" dirty="0" smtClean="0"/>
              <a:t>Long </a:t>
            </a:r>
            <a:r>
              <a:rPr lang="en-US" dirty="0" err="1" smtClean="0"/>
              <a:t>vs</a:t>
            </a:r>
            <a:r>
              <a:rPr lang="en-US" dirty="0" smtClean="0"/>
              <a:t> Short Acting Insulin</a:t>
            </a:r>
          </a:p>
          <a:p>
            <a:r>
              <a:rPr lang="en-US" dirty="0" smtClean="0"/>
              <a:t>Insulin Pumps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5106857" y="1535113"/>
            <a:ext cx="2991813" cy="639762"/>
          </a:xfrm>
        </p:spPr>
        <p:txBody>
          <a:bodyPr/>
          <a:lstStyle/>
          <a:p>
            <a:r>
              <a:rPr lang="en-US" dirty="0" smtClean="0"/>
              <a:t>Islet Transplantations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50638"/>
            <a:ext cx="3665091" cy="2932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338" y="2490818"/>
            <a:ext cx="4020462" cy="269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98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is the main second messenger in glucagon signaling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cAMP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DAG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PIP</a:t>
            </a:r>
            <a:r>
              <a:rPr lang="en-US" baseline="-25000" dirty="0" smtClean="0">
                <a:latin typeface="Calibri" charset="0"/>
                <a:ea typeface="MS PGothic" charset="0"/>
              </a:rPr>
              <a:t>3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Ca</a:t>
            </a:r>
            <a:r>
              <a:rPr lang="en-US" baseline="30000" dirty="0" smtClean="0">
                <a:latin typeface="Calibri" charset="0"/>
                <a:ea typeface="MS PGothic" charset="0"/>
              </a:rPr>
              <a:t>2+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2" name="TPChart" descr="D3140A1282144141BAC20F626794B051Chart20141021103542086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/>
          <p:cNvSpPr/>
          <p:nvPr>
            <p:custDataLst>
              <p:tags r:id="rId4"/>
            </p:custDataLst>
          </p:nvPr>
        </p:nvSpPr>
        <p:spPr>
          <a:xfrm>
            <a:off x="1037590" y="1645920"/>
            <a:ext cx="1081683" cy="48768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 for Type II Diabetes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Normalize blood glucose  levels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Store it in body tissues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Excrete it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Burn the 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2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Store Excess Glucose I – Provide or Secrete More Insulin</a:t>
            </a:r>
            <a:endParaRPr lang="en-US" dirty="0"/>
          </a:p>
        </p:txBody>
      </p:sp>
      <p:pic>
        <p:nvPicPr>
          <p:cNvPr id="4" name="Picture 3" descr="insulin-secre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07" y="1765217"/>
            <a:ext cx="4206261" cy="37289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07072" y="5668551"/>
            <a:ext cx="3865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Suckale</a:t>
            </a:r>
            <a:r>
              <a:rPr lang="en-US" dirty="0"/>
              <a:t> and </a:t>
            </a:r>
            <a:r>
              <a:rPr lang="en-US" dirty="0" err="1" smtClean="0"/>
              <a:t>Solimena</a:t>
            </a:r>
            <a:r>
              <a:rPr lang="en-US" dirty="0" smtClean="0"/>
              <a:t> (2008)  </a:t>
            </a:r>
            <a:r>
              <a:rPr lang="en-US" dirty="0"/>
              <a:t>Frontiers in bioscience </a:t>
            </a:r>
            <a:r>
              <a:rPr lang="en-US" dirty="0" smtClean="0"/>
              <a:t>13</a:t>
            </a:r>
            <a:r>
              <a:rPr lang="en-US" dirty="0"/>
              <a:t>:7156-71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967789"/>
            <a:ext cx="1646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Sulfonylureas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Tolbutamide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Glyburide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090737"/>
            <a:ext cx="1646605" cy="80860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86000" y="3716421"/>
            <a:ext cx="183147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17474" y="3395579"/>
            <a:ext cx="0" cy="60157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7200" y="5293895"/>
            <a:ext cx="3499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Another class that improves insulin secretion is GLP1 agonists or DPP inhibitors (lecture in 2 weeks by Dr. Cook)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405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365" y="274638"/>
            <a:ext cx="922421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Store Excess Glucose II – Insulin Sensitizers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79" y="1600200"/>
            <a:ext cx="403726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Thiazolidinediones</a:t>
            </a:r>
            <a:endParaRPr lang="en-US" dirty="0" smtClean="0"/>
          </a:p>
          <a:p>
            <a:r>
              <a:rPr lang="en-US" dirty="0" smtClean="0"/>
              <a:t>Agonists of </a:t>
            </a:r>
            <a:r>
              <a:rPr lang="en-US" dirty="0" err="1" smtClean="0"/>
              <a:t>PPARy</a:t>
            </a:r>
            <a:r>
              <a:rPr lang="en-US" dirty="0" smtClean="0"/>
              <a:t> transcription factor</a:t>
            </a:r>
          </a:p>
          <a:p>
            <a:r>
              <a:rPr lang="en-US" dirty="0" smtClean="0"/>
              <a:t>Promotes lipid storage and oxidation as well as new fat cells</a:t>
            </a:r>
          </a:p>
          <a:p>
            <a:r>
              <a:rPr lang="en-US" b="1" dirty="0" smtClean="0"/>
              <a:t>Rosiglitazone</a:t>
            </a:r>
            <a:r>
              <a:rPr lang="en-US" dirty="0" smtClean="0"/>
              <a:t> (Avandia) and </a:t>
            </a:r>
            <a:r>
              <a:rPr lang="en-US" b="1" dirty="0" smtClean="0"/>
              <a:t>Pioglitazone</a:t>
            </a:r>
            <a:r>
              <a:rPr lang="en-US" dirty="0" smtClean="0"/>
              <a:t> (</a:t>
            </a:r>
            <a:r>
              <a:rPr lang="en-US" dirty="0" err="1" smtClean="0"/>
              <a:t>Actos</a:t>
            </a:r>
            <a:r>
              <a:rPr lang="en-US" dirty="0" smtClean="0"/>
              <a:t>)</a:t>
            </a:r>
          </a:p>
          <a:p>
            <a:r>
              <a:rPr lang="en-US" dirty="0" smtClean="0"/>
              <a:t>Cardiovascular events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1600200"/>
            <a:ext cx="5080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3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Secretion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947" y="1417638"/>
            <a:ext cx="5574632" cy="4654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8421" y="6296526"/>
            <a:ext cx="509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Ferrannini</a:t>
            </a:r>
            <a:r>
              <a:rPr lang="en-US" dirty="0" smtClean="0"/>
              <a:t> and </a:t>
            </a:r>
            <a:r>
              <a:rPr lang="en-US" dirty="0" err="1" smtClean="0"/>
              <a:t>Solini</a:t>
            </a:r>
            <a:r>
              <a:rPr lang="en-US" dirty="0" smtClean="0"/>
              <a:t> (2012) Nat Rev Endo 8:495-502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938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Utilization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/>
              <a:t>Biguanides</a:t>
            </a:r>
            <a:r>
              <a:rPr lang="en-US" dirty="0" smtClean="0"/>
              <a:t> Metformin and </a:t>
            </a:r>
            <a:r>
              <a:rPr lang="en-US" b="1" dirty="0" err="1" smtClean="0"/>
              <a:t>Phenformin</a:t>
            </a:r>
            <a:r>
              <a:rPr lang="en-US" b="1" dirty="0" smtClean="0"/>
              <a:t> </a:t>
            </a:r>
          </a:p>
          <a:p>
            <a:r>
              <a:rPr lang="en-US" dirty="0" smtClean="0"/>
              <a:t>They cause increases in AMP levels and activation of AMPK signaling</a:t>
            </a:r>
          </a:p>
          <a:p>
            <a:r>
              <a:rPr lang="en-US" dirty="0" smtClean="0"/>
              <a:t>Mimics the effects of exercise</a:t>
            </a:r>
            <a:endParaRPr lang="en-US" dirty="0"/>
          </a:p>
        </p:txBody>
      </p:sp>
      <p:pic>
        <p:nvPicPr>
          <p:cNvPr id="10" name="Picture 9" descr="Metformin-A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55" y="1811452"/>
            <a:ext cx="3425724" cy="376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8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for your attention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Please drop off your survey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8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139700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Which is </a:t>
            </a:r>
            <a:r>
              <a:rPr lang="en-US" b="1" u="sng" dirty="0" smtClean="0">
                <a:latin typeface="Calibri" charset="0"/>
                <a:ea typeface="MS PGothic" charset="0"/>
              </a:rPr>
              <a:t>NOT </a:t>
            </a:r>
            <a:r>
              <a:rPr lang="en-US" dirty="0" smtClean="0">
                <a:latin typeface="Calibri" charset="0"/>
                <a:ea typeface="MS PGothic" charset="0"/>
              </a:rPr>
              <a:t>a key </a:t>
            </a:r>
            <a:r>
              <a:rPr lang="en-US" dirty="0" err="1" smtClean="0">
                <a:latin typeface="Calibri" charset="0"/>
                <a:ea typeface="MS PGothic" charset="0"/>
              </a:rPr>
              <a:t>gluconeogenic</a:t>
            </a:r>
            <a:r>
              <a:rPr lang="en-US" dirty="0" smtClean="0">
                <a:latin typeface="Calibri" charset="0"/>
                <a:ea typeface="MS PGothic" charset="0"/>
              </a:rPr>
              <a:t> enzyme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FBPase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err="1" smtClean="0">
                <a:latin typeface="Calibri" charset="0"/>
                <a:ea typeface="MS PGothic" charset="0"/>
              </a:rPr>
              <a:t>Glucokinase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PEPCK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G6Pase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2" name="TPChart" descr="BCC3375EC7C94F59BF0FFA57B5CF69F0Chart20141021103559040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4" name="CAI1"/>
          <p:cNvSpPr/>
          <p:nvPr>
            <p:custDataLst>
              <p:tags r:id="rId4"/>
            </p:custDataLst>
          </p:nvPr>
        </p:nvSpPr>
        <p:spPr>
          <a:xfrm>
            <a:off x="1037590" y="2133599"/>
            <a:ext cx="2113955" cy="585216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6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/>
          </a:fgClr>
          <a:bgClr>
            <a:srgbClr val="E47823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>
          <a:xfrm>
            <a:off x="0" y="139700"/>
            <a:ext cx="9144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dirty="0" smtClean="0">
                <a:latin typeface="Calibri" charset="0"/>
                <a:ea typeface="MS PGothic" charset="0"/>
              </a:rPr>
              <a:t>What is the effect of dephosphorylating glycogen synthase and glycogen </a:t>
            </a:r>
            <a:r>
              <a:rPr lang="en-US" sz="3200" dirty="0" err="1" smtClean="0">
                <a:latin typeface="Calibri" charset="0"/>
                <a:ea typeface="MS PGothic" charset="0"/>
              </a:rPr>
              <a:t>phosphorylase</a:t>
            </a:r>
            <a:r>
              <a:rPr lang="en-US" sz="3200" dirty="0" smtClean="0">
                <a:latin typeface="Calibri" charset="0"/>
                <a:ea typeface="MS PGothic" charset="0"/>
              </a:rPr>
              <a:t>?</a:t>
            </a:r>
            <a:endParaRPr lang="en-US" sz="3200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600199"/>
            <a:ext cx="4114800" cy="4533900"/>
          </a:xfrm>
        </p:spPr>
        <p:txBody>
          <a:bodyPr/>
          <a:lstStyle/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More glycogen synthesis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glycogen synthesis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More glycolysis</a:t>
            </a:r>
          </a:p>
          <a:p>
            <a:pPr marL="514350" indent="-514350" eaLnBrk="1" hangingPunct="1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Less glycolysis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12" name="TPChart" descr="1A1781F1DBB44C10A159DC362D08906DChart20141021103621969.png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3" name="CAI1"/>
          <p:cNvSpPr/>
          <p:nvPr>
            <p:custDataLst>
              <p:tags r:id="rId4"/>
            </p:custDataLst>
          </p:nvPr>
        </p:nvSpPr>
        <p:spPr>
          <a:xfrm>
            <a:off x="1037590" y="1645919"/>
            <a:ext cx="2576513" cy="975360"/>
          </a:xfrm>
          <a:prstGeom prst="roundRect">
            <a:avLst/>
          </a:prstGeom>
          <a:noFill/>
          <a:ln w="25400" cap="flat" cmpd="sng" algn="ctr">
            <a:solidFill>
              <a:schemeClr val="folHlink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TPCountdown" hidden="1"/>
          <p:cNvGrpSpPr/>
          <p:nvPr>
            <p:custDataLst>
              <p:tags r:id="rId5"/>
            </p:custDataLst>
          </p:nvPr>
        </p:nvGrpSpPr>
        <p:grpSpPr>
          <a:xfrm>
            <a:off x="8382000" y="6096000"/>
            <a:ext cx="635000" cy="635000"/>
            <a:chOff x="8318500" y="6032500"/>
            <a:chExt cx="635000" cy="635000"/>
          </a:xfrm>
        </p:grpSpPr>
        <p:sp>
          <p:nvSpPr>
            <p:cNvPr id="5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 smtClean="0">
                  <a:latin typeface="Tahoma"/>
                </a:rPr>
                <a:t>0</a:t>
              </a:r>
              <a:endParaRPr lang="en-US" sz="2400" b="1">
                <a:latin typeface="Tahoma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05030.17.01"/>
  <p:tag name="PPTVERSION" val="14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265C0FB5CA7F4FF18806E33DC85AC523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7050D8038633400B82EE50CBDEDFA0C8&lt;/guid&gt;&lt;date&gt;10/21/2014 10:31:0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265C0FB5CA7F4FF18806E33DC85AC523&lt;/guid&gt;&lt;repollguid&gt;7856655AB57846C99B49177C1AAB58FD&lt;/repollguid&gt;&lt;sourceid&gt;8A68E1DE19024F7C847C12A1AAE7AB46&lt;/sourceid&gt;&lt;questiontext&gt;During Fasting Which Is Elevated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A92269A006C749BDAA4B699A23EADAEC&lt;/guid&gt;&lt;answertext&gt;GIP&lt;/answertext&gt;&lt;valuetype&gt;-1&lt;/valuetype&gt;&lt;/answer&gt;&lt;answer&gt;&lt;guid&gt;3437EB5F65F8472DB03F3421A3D49397&lt;/guid&gt;&lt;answertext&gt;Insulin&lt;/answertext&gt;&lt;valuetype&gt;-1&lt;/valuetype&gt;&lt;/answer&gt;&lt;answer&gt;&lt;guid&gt;000633F0E1324F73942AC5A268D6458C&lt;/guid&gt;&lt;answertext&gt;Glucagon&lt;/answertext&gt;&lt;valuetype&gt;1&lt;/valuetype&gt;&lt;/answer&gt;&lt;answer&gt;&lt;guid&gt;A8CDA2541D8E48E8BD1A76D97E5B4A1B&lt;/guid&gt;&lt;answertext&gt;Glucos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During Fasting Which Is Elevated[;crlf;]10[;]10[;]10[;]False[;]9[;][;crlf;]3.1[;]3[;]0.3[;]0.09[;crlf;]0[;]-1[;]GIP1[;]GIP[;][;crlf;]0[;]-1[;]Insulin2[;]Insulin[;][;crlf;]9[;]1[;]Glucagon3[;]Glucagon[;][;crlf;]1[;]-1[;]Glucose4[;]Glucose[;][;crlf;]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250BD676C70D4F7EA4B4245DF9533900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98713D5F30124DA8A734393D73F75C33&lt;/guid&gt;&lt;date&gt;10/21/2014 10:31:0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250BD676C70D4F7EA4B4245DF9533900&lt;/guid&gt;&lt;repollguid&gt;3576FF80E4964CCEBD5980040DEB0F0A&lt;/repollguid&gt;&lt;sourceid&gt;4D29F728B0FD48C59BDFC1DAA8D889E0&lt;/sourceid&gt;&lt;questiontext&gt;The Insulin Receptor is a…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5449E38F037B4F88BB62623DAF96AF12&lt;/guid&gt;&lt;answertext&gt;Phosphatidylinositide Kinase&lt;/answertext&gt;&lt;valuetype&gt;-1&lt;/valuetype&gt;&lt;/answer&gt;&lt;answer&gt;&lt;guid&gt;00DC9D36A09041A5A2C11378708255A9&lt;/guid&gt;&lt;answertext&gt;Serine/Threonine Kinase&lt;/answertext&gt;&lt;valuetype&gt;-1&lt;/valuetype&gt;&lt;/answer&gt;&lt;answer&gt;&lt;guid&gt;92F49CD8D4AC44068E259DA7CB4D35BE&lt;/guid&gt;&lt;answertext&gt;Tyrosine Kinase&lt;/answertext&gt;&lt;valuetype&gt;1&lt;/valuetype&gt;&lt;/answer&gt;&lt;answer&gt;&lt;guid&gt;5AD34D83847049F7B7FE05559E43C5A9&lt;/guid&gt;&lt;answertext&gt;Diacylglycerol Kinas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The Insulin Receptor is a…[;crlf;]7[;]10[;]7[;]False[;]0[;][;crlf;]1.7143[;]2[;]0.4518[;]0.2041[;crlf;]2[;]-1[;]Phosphatidylinositide Kinase1[;]Phosphatidylinositide Kinase[;][;crlf;]5[;]-1[;]Serine/Threonine Kinase2[;]Serine/Threonine Kinase[;][;crlf;]0[;]1[;]Tyrosine Kinase3[;]Tyrosine Kinase[;][;crlf;]0[;]-1[;]Diacylglycerol Kinase4[;]Diacylglycerol Kinase[;][;crlf;]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F50161E670A44478F1385077A47B119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76C4C4E118E04770AEBB0B5D6F76BC92&lt;/guid&gt;&lt;date&gt;10/21/2014 10:31:0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F50161E670A44478F1385077A47B119&lt;/guid&gt;&lt;repollguid&gt;E99045DC36424FF09FE031DE6F7A5DEF&lt;/repollguid&gt;&lt;sourceid&gt;A6B1B01C4B444AF2BD7148D34540B79C&lt;/sourceid&gt;&lt;questiontext&gt;A lack of insulin production causes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08193C31E3604EFDBF2958CAA8807C19&lt;/guid&gt;&lt;answertext&gt;Gestational Diabetes&lt;/answertext&gt;&lt;valuetype&gt;-1&lt;/valuetype&gt;&lt;/answer&gt;&lt;answer&gt;&lt;guid&gt;0DA3344D01F9444096383603B22981F0&lt;/guid&gt;&lt;answertext&gt;Type I Diabetes&lt;/answertext&gt;&lt;valuetype&gt;1&lt;/valuetype&gt;&lt;/answer&gt;&lt;answer&gt;&lt;guid&gt;D0EE8FA0EC3D4A258F58F420E20B4C4B&lt;/guid&gt;&lt;answertext&gt;Type II Diabetes&lt;/answertext&gt;&lt;valuetype&gt;-1&lt;/valuetype&gt;&lt;/answer&gt;&lt;answer&gt;&lt;guid&gt;FBD2E6FB689E4F6594B01DECDC6546A7&lt;/guid&gt;&lt;answertext&gt;Obesity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A lack of insulin production causes[;crlf;]10[;]10[;]10[;]False[;]7[;][;crlf;]2.2[;]2[;]0.7483[;]0.56[;crlf;]1[;]-1[;]Gestational Diabetes1[;]Gestational Diabetes[;][;crlf;]7[;]1[;]Type I Diabetes2[;]Type I Diabetes[;][;crlf;]1[;]-1[;]Type II Diabetes3[;]Type II Diabetes[;][;crlf;]1[;]-1[;]Obesity4[;]Obesity[;][;crlf;]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6328F110FD049799B59F08F1AC7A449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8DF75AA6F1C3421F85C9ED63C36E4472&lt;/guid&gt;&lt;date&gt;10/21/2014 10:31:0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6328F110FD049799B59F08F1AC7A449&lt;/guid&gt;&lt;repollguid&gt;72F4557625C049D1B00F489DF2CB6F8E&lt;/repollguid&gt;&lt;sourceid&gt;9BEE0D8425E948BD83BDC6B562A66BEC&lt;/sourceid&gt;&lt;questiontext&gt;Which of the following are NOT activated by insulin signaling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9C85D311FAF34CDD9EEB199D22A626FE&lt;/guid&gt;&lt;answertext&gt;Akt&lt;/answertext&gt;&lt;valuetype&gt;-1&lt;/valuetype&gt;&lt;/answer&gt;&lt;answer&gt;&lt;guid&gt;7AA358C11F964BB49398A35258431FA0&lt;/guid&gt;&lt;answertext&gt;mTORC1&lt;/answertext&gt;&lt;valuetype&gt;-1&lt;/valuetype&gt;&lt;/answer&gt;&lt;answer&gt;&lt;guid&gt;8EA30E5FE3A64DD7BD506DC524B2648F&lt;/guid&gt;&lt;answertext&gt;AMPK&lt;/answertext&gt;&lt;valuetype&gt;1&lt;/valuetype&gt;&lt;/answer&gt;&lt;answer&gt;&lt;guid&gt;1584B8544D1E40EB9BB5C4FCD85E01D0&lt;/guid&gt;&lt;answertext&gt;MAPK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ich of the following are NOT activated by insulin signaling[;crlf;]10[;]10[;]10[;]False[;]2[;][;crlf;]2.1[;]2[;]0.9434[;]0.89[;crlf;]3[;]-1[;]Akt1[;]Akt[;][;crlf;]4[;]-1[;]mTORC12[;]mTORC1[;][;crlf;]2[;]1[;]AMPK3[;]AMPK[;][;crlf;]1[;]-1[;]MAPK4[;]MAPK[;][;crlf;]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902B593A29F4146A55138F37770E49B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BA8E6EE974384E3E89ABB42808332FBF&lt;/guid&gt;&lt;date&gt;10/21/2014 10:31:0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E902B593A29F4146A55138F37770E49B&lt;/guid&gt;&lt;repollguid&gt;ABCF331F25654F0EB0F96A4C417CB2F3&lt;/repollguid&gt;&lt;sourceid&gt;D517F077FD054075A6DFE78CB00647A9&lt;/sourceid&gt;&lt;questiontext&gt;Which is the main second messenger in glucagon signaling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95FB8932B5F34848A36631D9616D6E7F&lt;/guid&gt;&lt;answertext&gt;cAMP&lt;/answertext&gt;&lt;valuetype&gt;1&lt;/valuetype&gt;&lt;/answer&gt;&lt;answer&gt;&lt;guid&gt;C3E832CC61564F6391982E1E212EC375&lt;/guid&gt;&lt;answertext&gt;DAG&lt;/answertext&gt;&lt;valuetype&gt;-1&lt;/valuetype&gt;&lt;/answer&gt;&lt;answer&gt;&lt;guid&gt;7EC25FB4A5634E64A63C573D0E16B380&lt;/guid&gt;&lt;answertext&gt;PIP3&lt;/answertext&gt;&lt;valuetype&gt;-1&lt;/valuetype&gt;&lt;/answer&gt;&lt;answer&gt;&lt;guid&gt;9B20268C77784F558936EA27D34DC5A4&lt;/guid&gt;&lt;answertext&gt;Ca2+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ich is the main second messenger in glucagon signaling[;crlf;]9[;]10[;]9[;]False[;]6[;][;crlf;]1.6667[;]1[;]1.0541[;]1.1111[;crlf;]6[;]1[;]cAMP1[;]cAMP[;][;crlf;]1[;]-1[;]DAG2[;]DAG[;][;crlf;]1[;]-1[;]PIP33[;]PIP3[;][;crlf;]1[;]-1[;]Ca2+4[;]Ca2+[;][;crlf;]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1A2F5927805475B98DAA4E5005AEAFD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43C06005ACC54FCB9EAE9C23230E8096&lt;/guid&gt;&lt;date&gt;10/21/2014 10:31:0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1A2F5927805475B98DAA4E5005AEAFD&lt;/guid&gt;&lt;repollguid&gt;64F6A4CD30E048F2A887CE289E56A084&lt;/repollguid&gt;&lt;sourceid&gt;ED6B29CBB64F4E31BEACFBFF77935F9C&lt;/sourceid&gt;&lt;questiontext&gt;Which is NOT a key gluconeogenic enzyme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77E3C1ACD91640A6B2C1CA319F0BE395&lt;/guid&gt;&lt;answertext&gt;FBPase&lt;/answertext&gt;&lt;valuetype&gt;-1&lt;/valuetype&gt;&lt;/answer&gt;&lt;answer&gt;&lt;guid&gt;560C21309780475DAF0C3D1603FF339F&lt;/guid&gt;&lt;answertext&gt;Glucokinase&lt;/answertext&gt;&lt;valuetype&gt;1&lt;/valuetype&gt;&lt;/answer&gt;&lt;answer&gt;&lt;guid&gt;9439129CFAEC4DA79DCD3FCF3C1AAE6C&lt;/guid&gt;&lt;answertext&gt;PEPCK&lt;/answertext&gt;&lt;valuetype&gt;-1&lt;/valuetype&gt;&lt;/answer&gt;&lt;answer&gt;&lt;guid&gt;917231B755614AEF9883C67BC271A362&lt;/guid&gt;&lt;answertext&gt;G6Pas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ich is NOT a key gluconeogenic enzyme[;crlf;]10[;]11[;]10[;]False[;]4[;][;crlf;]2.1[;]2[;]0.9434[;]0.89[;crlf;]3[;]-1[;]FBPase1[;]FBPase[;][;crlf;]4[;]1[;]Glucokinase2[;]Glucokinase[;][;crlf;]2[;]-1[;]PEPCK3[;]PEPCK[;][;crlf;]1[;]-1[;]G6Pase4[;]G6Pase[;][;crlf;]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7E1D9FDE8844D2DA1E2FCBBE068923E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299C4C00341D4CD69129C4CD17470120&lt;/guid&gt;&lt;date&gt;10/21/2014 10:31:0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7E1D9FDE8844D2DA1E2FCBBE068923E&lt;/guid&gt;&lt;repollguid&gt;5C99B2517CF44D73A94DBC933A5A6C3E&lt;/repollguid&gt;&lt;sourceid&gt;7C94F64CB0724CC9A150079AFC951D81&lt;/sourceid&gt;&lt;questiontext&gt;What is the effect of dephosphorylating glycogen synthase and glycogen phosphorylase?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5C362D9C0EAB4399A0D1AFB9DFC3F43D&lt;/guid&gt;&lt;answertext&gt;More glycogen synthesis&lt;/answertext&gt;&lt;valuetype&gt;1&lt;/valuetype&gt;&lt;/answer&gt;&lt;answer&gt;&lt;guid&gt;74DAFEE0907844B3B9353328C6B62648&lt;/guid&gt;&lt;answertext&gt;Less glycogen synthesis&lt;/answertext&gt;&lt;valuetype&gt;-1&lt;/valuetype&gt;&lt;/answer&gt;&lt;answer&gt;&lt;guid&gt;70B8F72D612A4D4EA61AE8B7AEDDE181&lt;/guid&gt;&lt;answertext&gt;More glycolysis&lt;/answertext&gt;&lt;valuetype&gt;-1&lt;/valuetype&gt;&lt;/answer&gt;&lt;answer&gt;&lt;guid&gt;0CFA380EAA92411397DA8C9C18617D0D&lt;/guid&gt;&lt;answertext&gt;Less glycolysis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at is the effect of dephosphorylating glycogen synthase and glycogen phosphorylase?[;crlf;]6[;]11[;]6[;]False[;]4[;][;crlf;]1.5[;]1[;]0.7638[;]0.5833[;crlf;]4[;]1[;]More glycogen synthesis1[;]More glycogen synthesis[;][;crlf;]1[;]-1[;]Less glycogen synthesis2[;]Less glycogen synthesis[;][;crlf;]1[;]-1[;]More glycolysis3[;]More glycolysis[;][;crlf;]0[;]-1[;]Less glycolysis4[;]Less glycolysis[;][;crlf;]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F995E6291B1943A4B71E7448FD0E8C5D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356C7B77E5384E55962FF1A14049F328&lt;/guid&gt;&lt;date&gt;10/21/2014 10:31:0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F995E6291B1943A4B71E7448FD0E8C5D&lt;/guid&gt;&lt;repollguid&gt;10475632F18D4A65A26D81E709DBFAAB&lt;/repollguid&gt;&lt;sourceid&gt;ED318E43CDCB4B4898C8FDDC20DB146E&lt;/sourceid&gt;&lt;questiontext&gt;What is the main insulin responsive glucose transporter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62EB1BEF5D194181B5EDF67F7CA7187D&lt;/guid&gt;&lt;answertext&gt;GLUT1&lt;/answertext&gt;&lt;valuetype&gt;-1&lt;/valuetype&gt;&lt;/answer&gt;&lt;answer&gt;&lt;guid&gt;75E8D29D7D3C40218D100A511C69F2B2&lt;/guid&gt;&lt;answertext&gt;GLUT2&lt;/answertext&gt;&lt;valuetype&gt;-1&lt;/valuetype&gt;&lt;/answer&gt;&lt;answer&gt;&lt;guid&gt;C768401CF2DD40B1B089D958A3C2D5C7&lt;/guid&gt;&lt;answertext&gt;GLUT4&lt;/answertext&gt;&lt;valuetype&gt;1&lt;/valuetype&gt;&lt;/answer&gt;&lt;answer&gt;&lt;guid&gt;E46C6DF2B28142E9B1784278E9D84492&lt;/guid&gt;&lt;answertext&gt;SLGT2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at is the main insulin responsive glucose transporter[;crlf;]11[;]11[;]11[;]False[;]9[;][;crlf;]2.9091[;]3[;]0.668[;]0.4463[;crlf;]1[;]-1[;]GLUT11[;]GLUT1[;][;crlf;]0[;]-1[;]GLUT22[;]GLUT2[;][;crlf;]9[;]1[;]GLUT43[;]GLUT4[;][;crlf;]1[;]-1[;]SLGT24[;]SLGT2[;][;crlf;]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67D0D55D7ED84602A9FEE2DAA4FCB2D7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9E102B91F904409987640A3F59783367&lt;/guid&gt;&lt;date&gt;10/21/2014 10:31:0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67D0D55D7ED84602A9FEE2DAA4FCB2D7&lt;/guid&gt;&lt;repollguid&gt;CAFA730F9D234CD3AD9C2587208DC0DA&lt;/repollguid&gt;&lt;sourceid&gt;497089C4529A4E23A656803A6A2CC6E0&lt;/sourceid&gt;&lt;questiontext&gt;Which of the following will increase plasma glucose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FD3A3AFFEFDD4759897EE9F8A31936AA&lt;/guid&gt;&lt;answertext&gt;Glycolysis&lt;/answertext&gt;&lt;valuetype&gt;-1&lt;/valuetype&gt;&lt;/answer&gt;&lt;answer&gt;&lt;guid&gt;DF0C80C103FA43DE86A3BA2F48E081D7&lt;/guid&gt;&lt;answertext&gt;Glycogenolysis&lt;/answertext&gt;&lt;valuetype&gt;1&lt;/valuetype&gt;&lt;/answer&gt;&lt;answer&gt;&lt;guid&gt;18E144B309AD4A3ABFCDE73BFA57A2F6&lt;/guid&gt;&lt;answertext&gt;Glucose Uptake&lt;/answertext&gt;&lt;valuetype&gt;-1&lt;/valuetype&gt;&lt;/answer&gt;&lt;answer&gt;&lt;guid&gt;2885C817DB5341C8BF5D76D7F4AE317A&lt;/guid&gt;&lt;answertext&gt;Suppression of Appetit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ich of the following will increase plasma glucose[;crlf;]10[;]11[;]10[;]False[;]7[;][;crlf;]1.7[;]2[;]0.4583[;]0.21[;crlf;]3[;]-1[;]Glycolysis1[;]Glycolysis[;][;crlf;]7[;]1[;]Glycogenolysis2[;]Glycogenolysis[;][;crlf;]0[;]-1[;]Glucose Uptake3[;]Glucose Uptake[;][;crlf;]0[;]-1[;]Suppression of Appetite4[;]Suppression of Appetite[;][;crlf;]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F71A8F4253E45ED8753431D783A22C7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CD214BCC78FC4BCD86614CF2159B1D65&lt;/guid&gt;&lt;date&gt;10/21/2014 10:31:0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BF71A8F4253E45ED8753431D783A22C7&lt;/guid&gt;&lt;repollguid&gt;F9E8B5D4F07C4CFA892915F16F0145D6&lt;/repollguid&gt;&lt;sourceid&gt;EACBB044B2E14920BC3BCC9D067B4173&lt;/sourceid&gt;&lt;questiontext&gt;What does insulin NOT activate?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DF05F954EEBC4286851DBD893ABC6AA6&lt;/guid&gt;&lt;answertext&gt;Gluconeogenesis&lt;/answertext&gt;&lt;valuetype&gt;1&lt;/valuetype&gt;&lt;/answer&gt;&lt;answer&gt;&lt;guid&gt;B8BBC7DB9E2445CDB84C8CE9B8F64837&lt;/guid&gt;&lt;answertext&gt;Glucose Uptake&lt;/answertext&gt;&lt;valuetype&gt;-1&lt;/valuetype&gt;&lt;/answer&gt;&lt;answer&gt;&lt;guid&gt;EDB97AB999654D7382D34F9BE826653D&lt;/guid&gt;&lt;answertext&gt;Glycogenesis&lt;/answertext&gt;&lt;valuetype&gt;-1&lt;/valuetype&gt;&lt;/answer&gt;&lt;answer&gt;&lt;guid&gt;81185A7A2817490EBF3F597A3D706B10&lt;/guid&gt;&lt;answertext&gt;Glycolysis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at does insulin NOT activate?[;crlf;]11[;]11[;]11[;]False[;]8[;][;crlf;]1.7273[;]1[;]1.2129[;]1.4711[;crlf;]8[;]1[;]Gluconeogenesis1[;]Gluconeogenesis[;][;crlf;]0[;]-1[;]Glucose Uptake2[;]Glucose Uptake[;][;crlf;]1[;]-1[;]Glycogenesis3[;]Glycogenesis[;][;crlf;]2[;]-1[;]Glycolysis4[;]Glycolysis[;][;crlf;]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0A8B2D5A13F4E42A90C97ED54B3B134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202F92180D604F7884B15F205C47B577&lt;/guid&gt;&lt;date&gt;10/21/2014 10:31:0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00A8B2D5A13F4E42A90C97ED54B3B134&lt;/guid&gt;&lt;repollguid&gt;DB812F328AF04C14ABC72DFAF640F108&lt;/repollguid&gt;&lt;sourceid&gt;FA3F593CEB30444E9C5B38C43AA5A012&lt;/sourceid&gt;&lt;questiontext&gt;A patient is rushed to the hospital with low blood glucose, what would be a bad treatment?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C5A1FBD7BAEB4E418D2B6C6DFB4D1AF3&lt;/guid&gt;&lt;answertext&gt;Insulin&lt;/answertext&gt;&lt;valuetype&gt;0&lt;/valuetype&gt;&lt;/answer&gt;&lt;answer&gt;&lt;guid&gt;ACF6C5650F594E4F829EB4F4EA0E4685&lt;/guid&gt;&lt;answertext&gt;Glucose&lt;/answertext&gt;&lt;valuetype&gt;0&lt;/valuetype&gt;&lt;/answer&gt;&lt;answer&gt;&lt;guid&gt;CD10EEADE39D4CC7A0155B6F267AB8C8&lt;/guid&gt;&lt;answertext&gt;Glucagon&lt;/answertext&gt;&lt;valuetype&gt;0&lt;/valuetype&gt;&lt;/answer&gt;&lt;answer&gt;&lt;guid&gt;D0CFC15CEFC04F12AA5E78BC57D32FE6&lt;/guid&gt;&lt;answertext&gt;Adrenaline&lt;/answertext&gt;&lt;valuetype&gt;0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A patient is rushed to the hospital with low blood glucose, what would be a bad treatment?[;crlf;]10[;]11[;]10[;]False[;]0[;][;crlf;]1[;]1[;]0[;]0[;crlf;]10[;]0[;]Insulin1[;]Insulin[;][;crlf;]0[;]0[;]Glucose2[;]Glucose[;][;crlf;]0[;]0[;]Glucagon3[;]Glucagon[;][;crlf;]0[;]0[;]Adrenaline4[;]Adrenaline[;][;crlf;]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0700FE49FC64F9891C52B90F2DD9B24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27EAEB93E9324DE59D76986F58635555&lt;/guid&gt;&lt;date&gt;10/21/2014 10:31:0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0700FE49FC64F9891C52B90F2DD9B24&lt;/guid&gt;&lt;repollguid&gt;E6EF21668E2141269BD861528D98B66A&lt;/repollguid&gt;&lt;sourceid&gt;8C2573AB4B134436B85C735505D8B422&lt;/sourceid&gt;&lt;questiontext&gt;Inhibiting which transcription factor would decrease gluconeogenesis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8FC022EC929E4E6BBBDF8431C66B3B4C&lt;/guid&gt;&lt;answertext&gt;CREB&lt;/answertext&gt;&lt;valuetype&gt;1&lt;/valuetype&gt;&lt;/answer&gt;&lt;answer&gt;&lt;guid&gt;E9CB6B9C4B38448481F1AD44C6F6913E&lt;/guid&gt;&lt;answertext&gt;PKA&lt;/answertext&gt;&lt;valuetype&gt;-1&lt;/valuetype&gt;&lt;/answer&gt;&lt;answer&gt;&lt;guid&gt;F7967F18B16246A19CE98897A4A000CD&lt;/guid&gt;&lt;answertext&gt;FOXO&lt;/answertext&gt;&lt;valuetype&gt;-1&lt;/valuetype&gt;&lt;/answer&gt;&lt;answer&gt;&lt;guid&gt;027984E15979456A88BB961199EEE95E&lt;/guid&gt;&lt;answertext&gt;PPARy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Inhibiting which transcription factor would decrease gluconeogenesis[;crlf;]11[;]11[;]11[;]False[;]9[;][;crlf;]1.2727[;]1[;]0.6166[;]0.3802[;crlf;]9[;]1[;]CREB1[;]CREB[;][;crlf;]1[;]-1[;]PKA2[;]PKA[;][;crlf;]1[;]-1[;]FOXO3[;]FOXO[;][;crlf;]0[;]-1[;]PPARy4[;]PPARy[;][;crlf;]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30BBAE5D4E34AC9860A19ACF23C4CDA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5DBA139AF6804295A2EA15D55BBB896C&lt;/guid&gt;&lt;date&gt;10/21/2014 10:31:0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30BBAE5D4E34AC9860A19ACF23C4CDA&lt;/guid&gt;&lt;repollguid&gt;5CC29DFD24FD43E8B12A4BD6152DE657&lt;/repollguid&gt;&lt;sourceid&gt;22A4638093B24D23822B9A060DB61B73&lt;/sourceid&gt;&lt;questiontext&gt;What process would AMPK and Akt Regulate Differently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8EBA7AF57E904BC9BCEAD3AF2298D3AC&lt;/guid&gt;&lt;answertext&gt;Glucose Uptake&lt;/answertext&gt;&lt;valuetype&gt;-1&lt;/valuetype&gt;&lt;/answer&gt;&lt;answer&gt;&lt;guid&gt;0CBD3244BCCA4E7EB786503CF56BE49B&lt;/guid&gt;&lt;answertext&gt;Glycolysis&lt;/answertext&gt;&lt;valuetype&gt;-1&lt;/valuetype&gt;&lt;/answer&gt;&lt;answer&gt;&lt;guid&gt;0DAE23C3362243759F87B1EDE7C781EB&lt;/guid&gt;&lt;answertext&gt;Lipid Oxidation&lt;/answertext&gt;&lt;valuetype&gt;1&lt;/valuetype&gt;&lt;/answer&gt;&lt;answer&gt;&lt;guid&gt;B77199621B28471FAF30BD2043EB80A7&lt;/guid&gt;&lt;answertext&gt;Gluconeogenesis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at process would AMPK and Akt Regulate Differently[;crlf;]5[;]11[;]5[;]False[;]3[;][;crlf;]2.2[;]3[;]0.9798[;]0.96[;crlf;]2[;]-1[;]Glucose Uptake1[;]Glucose Uptake[;][;crlf;]0[;]-1[;]Glycolysis2[;]Glycolysis[;][;crlf;]3[;]1[;]Lipid Oxidation3[;]Lipid Oxidation[;][;crlf;]0[;]-1[;]Gluconeogenesis4[;]Gluconeogenesis[;][;crlf;]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F05F562B980B4914A67CA27613535680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780EC49FE1294E8D8BB2E0F21794E6B8&lt;/guid&gt;&lt;date&gt;10/21/2014 10:31:0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F05F562B980B4914A67CA27613535680&lt;/guid&gt;&lt;repollguid&gt;7F839DA28B664D28A0C7E8D2A331A4F6&lt;/repollguid&gt;&lt;sourceid&gt;598CD92FCFA54EB7B7D5AAB05FD90DF6&lt;/sourceid&gt;&lt;questiontext&gt;Type II Diabetics Tend To Be…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285BD90D12C04B199EF9E61310010A84&lt;/guid&gt;&lt;answertext&gt;Obese and Insulin Resistant&lt;/answertext&gt;&lt;valuetype&gt;1&lt;/valuetype&gt;&lt;/answer&gt;&lt;answer&gt;&lt;guid&gt;208EB9F0637D48C089053ED02288C448&lt;/guid&gt;&lt;answertext&gt;Obese and Insulin Sensitive&lt;/answertext&gt;&lt;valuetype&gt;-1&lt;/valuetype&gt;&lt;/answer&gt;&lt;answer&gt;&lt;guid&gt;872186D239A34A85BAAD0A84EF5C21E9&lt;/guid&gt;&lt;answertext&gt;Lean and Insulin Resistant&lt;/answertext&gt;&lt;valuetype&gt;-1&lt;/valuetype&gt;&lt;/answer&gt;&lt;answer&gt;&lt;guid&gt;C79EAC40C7E54EA7BC4F200247F4783F&lt;/guid&gt;&lt;answertext&gt;Lean and Insulin Sensitiv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Type II Diabetics Tend To Be…[;crlf;]7[;]10[;]7[;]False[;]5[;][;crlf;]1.5714[;]1[;]0.9035[;]0.8163[;crlf;]5[;]1[;]Obese and Insulin Resistant1[;]Obese and Insulin Resistant[;][;crlf;]0[;]-1[;]Obese and Insulin Sensitive2[;]Obese and Insulin Sensitive[;][;crlf;]2[;]-1[;]Lean and Insulin Resistant3[;]Lean and Insulin Resistant[;][;crlf;]0[;]-1[;]Lean and Insulin Sensitive4[;]Lean and Insulin Sensitive[;][;crlf;]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1AEA9D7527D94640ABE5EB5134B27FDD"/>
  <p:tag name="AUTOOPENPOLL" val="False"/>
  <p:tag name="TYPE" val="TrueFalse"/>
  <p:tag name="TPSLIDEBULLETSTYLE" val="2"/>
  <p:tag name="TPQUESTIONXML" val="&lt;?xml version=&quot;1.0&quot; encoding=&quot;UTF-8&quot; standalone=&quot;yes&quot;?&gt;&lt;questionlist&gt;&lt;properties&gt;&lt;guid&gt;BADC406C458B48E59CC151D46CF26640&lt;/guid&gt;&lt;date&gt;10/21/2014 10:31:0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1AEA9D7527D94640ABE5EB5134B27FDD&lt;/guid&gt;&lt;repollguid&gt;B1B747549F4C4ED1B3353F60F74BB84B&lt;/repollguid&gt;&lt;sourceid&gt;D5D46B5F8A9C49D5ABCE1CB3D17E2FB8&lt;/sourceid&gt;&lt;questiontext&gt;When Glycogen Synthase and Glycogen Dephosphorylase are NOT Phosphorylated there is more glycogen synthesis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truefalse&gt;True&lt;/truefalse&gt;&lt;answers&gt;&lt;answer&gt;&lt;guid&gt;A40133B8DE984B2D8121F41CE7616D18&lt;/guid&gt;&lt;answertext&gt;True&lt;/answertext&gt;&lt;valuetype&gt;1&lt;/valuetype&gt;&lt;/answer&gt;&lt;answer&gt;&lt;guid&gt;DBF9F95EAC6C428CADC90B39793F2147&lt;/guid&gt;&lt;answertext&gt;False&lt;/answertext&gt;&lt;valuetype&gt;-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en Glycogen Synthase and Glycogen Dephosphorylase are NOT Phosphorylated there is more glycogen synthesis[;crlf;]3[;]11[;]3[;]False[;]2[;][;crlf;]1.3333[;]1[;]0.4714[;]0.2222[;crlf;]2[;]1[;]True1[;]True[;][;crlf;]1[;]-1[;]False2[;]False[;][;crlf;]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6EF3ACDAA3B5452D8FD1D29BA744E2E7"/>
  <p:tag name="AUTOOPENPOLL" val="False"/>
  <p:tag name="TYPE" val="MultiChoiceSlide"/>
  <p:tag name="TPSLIDEBULLETSTYLE" val="2"/>
  <p:tag name="TPQUESTIONXML" val="&lt;?xml version=&quot;1.0&quot; encoding=&quot;UTF-8&quot; standalone=&quot;yes&quot;?&gt;&lt;questionlist&gt;&lt;properties&gt;&lt;guid&gt;3245514BFC4E4A6B892E27EBD64EAEF8&lt;/guid&gt;&lt;date&gt;10/21/2014 10:31:0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6EF3ACDAA3B5452D8FD1D29BA744E2E7&lt;/guid&gt;&lt;repollguid&gt;CE6E2CCC53F7460FBDE37DE793B14942&lt;/repollguid&gt;&lt;sourceid&gt;F420DB1771764815A31B8D30E6AEEFE5&lt;/sourceid&gt;&lt;questiontext&gt;What May Prevent Type II Diabetes?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03088580F9854D52A606A9B08BDD0503&lt;/guid&gt;&lt;answertext&gt;Prevent obesity&lt;/answertext&gt;&lt;valuetype&gt;-1&lt;/valuetype&gt;&lt;/answer&gt;&lt;answer&gt;&lt;guid&gt;AE9A0531C3CE467FB772BB833306BB4F&lt;/guid&gt;&lt;answertext&gt;Prevent insulin resistance&lt;/answertext&gt;&lt;valuetype&gt;-1&lt;/valuetype&gt;&lt;/answer&gt;&lt;answer&gt;&lt;guid&gt;64A0552B4CC141F09E6C835E81367F17&lt;/guid&gt;&lt;answertext&gt;Prevent beta cell failure&lt;/answertext&gt;&lt;valuetype&gt;-1&lt;/valuetype&gt;&lt;/answer&gt;&lt;answer&gt;&lt;guid&gt;20BBE92FDDA94EE394963567796506DE&lt;/guid&gt;&lt;answertext&gt;None of the above&lt;/answertext&gt;&lt;valuetype&gt;1&lt;/valuetype&gt;&lt;/answer&gt;&lt;/answers&gt;&lt;/multichoice&gt;&lt;/questions&gt;&lt;/questionlist&gt;"/>
  <p:tag name="LIVECHARTING" val="False"/>
  <p:tag name="CHARTTYPE" val="0"/>
  <p:tag name="CHARTDEFINEDCOLORS" val="3,6,10,45,32,50,13,4,9,55,1"/>
  <p:tag name="HASRESULTS" val="True"/>
  <p:tag name="RESULTS" val="What May Prevent Type II Diabetes?[;crlf;]7[;]11[;]7[;]False[;]1[;][;crlf;]1.8571[;]2[;]0.9897[;]0.9796[;crlf;]3[;]-1[;]Prevent obesity1[;]Prevent obesity[;][;crlf;]3[;]-1[;]Prevent insulin resistance2[;]Prevent insulin resistance[;][;crlf;]0[;]-1[;]Prevent beta cell failure3[;]Prevent beta cell failure[;][;crlf;]1[;]1[;]None of the above4[;]None of the above[;][;crlf;]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84B16F9C357D4B0991A1EFB477CBD247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C71259C9A13E47CA82D36B7052887BC4&lt;/guid&gt;&lt;date&gt;10/21/2014 10:31:0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84B16F9C357D4B0991A1EFB477CBD247&lt;/guid&gt;&lt;repollguid&gt;F3C4720B09944EC0A5FE3A2D2D0ADFF5&lt;/repollguid&gt;&lt;sourceid&gt;E83A8D973444456B980796336049ABF9&lt;/sourceid&gt;&lt;questiontext&gt;How Could Insulin Resistance Lead to Hyperglycemia?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8766397EA1E146768F7FC33AD6C6918B&lt;/guid&gt;&lt;answertext&gt;More glucose uptake&lt;/answertext&gt;&lt;valuetype&gt;-1&lt;/valuetype&gt;&lt;/answer&gt;&lt;answer&gt;&lt;guid&gt;ED1E02DA2BED49B8A4B222A1B173D61B&lt;/guid&gt;&lt;answertext&gt;Less lipid storage&lt;/answertext&gt;&lt;valuetype&gt;-1&lt;/valuetype&gt;&lt;/answer&gt;&lt;answer&gt;&lt;guid&gt;4AAA99C277FA4DC3809BF178BE62EDCE&lt;/guid&gt;&lt;answertext&gt;More gluconeogenesis&lt;/answertext&gt;&lt;valuetype&gt;1&lt;/valuetype&gt;&lt;/answer&gt;&lt;answer&gt;&lt;guid&gt;212F27CDAD894BCB8D66951371F2E334&lt;/guid&gt;&lt;answertext&gt;None of the above&lt;/answertext&gt;&lt;valuetype&gt;-1&lt;/valuetype&gt;&lt;/answer&gt;&lt;/answers&gt;&lt;/multichoice&gt;&lt;/questions&gt;&lt;/questionlist&gt;"/>
  <p:tag name="LIVECHARTING" val="Fals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892996BDC63420BBB1C3EFE42FBDBFF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53EE7B6A92A546678A81204B4C6F1728&lt;/guid&gt;&lt;date&gt;10/21/2014 10:31:07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892996BDC63420BBB1C3EFE42FBDBFF&lt;/guid&gt;&lt;repollguid&gt;7CC80BFBBCA84C85B693EF47B1ED41AB&lt;/repollguid&gt;&lt;sourceid&gt;DF61AA9161C44BE881C0F765108F3B94&lt;/sourceid&gt;&lt;questiontext&gt;The main downside to insulin sensitization is…&lt;/questiontext&gt;&lt;showresults&gt;True&lt;/showresults&gt;&lt;responsegrid&gt;0&lt;/responsegrid&gt;&lt;countdowntimer&gt;True&lt;/countdowntimer&gt;&lt;countdowntime&gt;10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377B1B5DD6FE432087B224EFA4B4B0E1&lt;/guid&gt;&lt;answertext&gt;Lower gluconeogenesis&lt;/answertext&gt;&lt;valuetype&gt;-1&lt;/valuetype&gt;&lt;/answer&gt;&lt;answer&gt;&lt;guid&gt;0038932372314CB4995E08E0E03D763A&lt;/guid&gt;&lt;answertext&gt;Less blood glucose&lt;/answertext&gt;&lt;valuetype&gt;-1&lt;/valuetype&gt;&lt;/answer&gt;&lt;answer&gt;&lt;guid&gt;B1785C7B69A9439D872345796166FEEC&lt;/guid&gt;&lt;answertext&gt;More fat storage&lt;/answertext&gt;&lt;valuetype&gt;1&lt;/valuetype&gt;&lt;/answer&gt;&lt;answer&gt;&lt;guid&gt;6837B9C8FB294AEDBC4E9EDDE7DA0CFF&lt;/guid&gt;&lt;answertext&gt;Less glycogen storage&lt;/answertext&gt;&lt;valuetype&gt;-1&lt;/valuetype&gt;&lt;/answer&gt;&lt;/answers&gt;&lt;/multichoice&gt;&lt;/questions&gt;&lt;/questionlist&gt;"/>
  <p:tag name="LIVECHARTING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CAI" val="True"/>
  <p:tag name="TYP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0"/>
  <p:tag name="TYPE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1317</TotalTime>
  <Words>2187</Words>
  <Application>Microsoft Macintosh PowerPoint</Application>
  <PresentationFormat>On-screen Show (4:3)</PresentationFormat>
  <Paragraphs>402</Paragraphs>
  <Slides>75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Diabetes and Glucagon</vt:lpstr>
      <vt:lpstr>A lack of insulin production causes</vt:lpstr>
      <vt:lpstr>Type II Diabetics Tend To Be…</vt:lpstr>
      <vt:lpstr>During Fasting Which Is Elevated</vt:lpstr>
      <vt:lpstr>The Insulin Receptor is a…</vt:lpstr>
      <vt:lpstr>Which of the following are NOT activated by insulin signaling</vt:lpstr>
      <vt:lpstr>Which is the main second messenger in glucagon signaling</vt:lpstr>
      <vt:lpstr>Which is NOT a key gluconeogenic enzyme</vt:lpstr>
      <vt:lpstr>What is the effect of dephosphorylating glycogen synthase and glycogen phosphorylase?</vt:lpstr>
      <vt:lpstr>What is the main insulin responsive glucose transporter</vt:lpstr>
      <vt:lpstr>Which of the following will increase plasma glucose</vt:lpstr>
      <vt:lpstr>Diabetes Mellitus</vt:lpstr>
      <vt:lpstr>Diabetes in the United States</vt:lpstr>
      <vt:lpstr>Complications of Diabetes</vt:lpstr>
      <vt:lpstr>The Discovery of Insulin</vt:lpstr>
      <vt:lpstr>The Discovery of Insulin</vt:lpstr>
      <vt:lpstr>Nobel Prizes in Glucose Homeostasis</vt:lpstr>
      <vt:lpstr>Regulation of Blood Glucose Levels</vt:lpstr>
      <vt:lpstr>Gluconeogenesis</vt:lpstr>
      <vt:lpstr>Glucose Uptake</vt:lpstr>
      <vt:lpstr>Glycolysis and Oxidative Phosphorylation</vt:lpstr>
      <vt:lpstr>Glycogenesis</vt:lpstr>
      <vt:lpstr>Glycogenolysis</vt:lpstr>
      <vt:lpstr>Endocrine Control of Blood Glucose</vt:lpstr>
      <vt:lpstr>What does insulin NOT activate?</vt:lpstr>
      <vt:lpstr>Mechanisms to Reduce Blood Glucose</vt:lpstr>
      <vt:lpstr>Functions of Insulin</vt:lpstr>
      <vt:lpstr>Insulin Secretion</vt:lpstr>
      <vt:lpstr>Insulin Signaling – PI3K Signaling</vt:lpstr>
      <vt:lpstr>Key Role of PI3K in Insulin Signaling</vt:lpstr>
      <vt:lpstr>Akt Activation by the PI3K Pathway</vt:lpstr>
      <vt:lpstr>Problem Solving Break</vt:lpstr>
      <vt:lpstr>Insulin Stimulated GLUT4 Translocation</vt:lpstr>
      <vt:lpstr>How does insulin promote glycogenesis?</vt:lpstr>
      <vt:lpstr>How does insulin reduce gluconeogenesis</vt:lpstr>
      <vt:lpstr>Transcriptional Regulation of Gluconeogenesis</vt:lpstr>
      <vt:lpstr>Problem Solving Break</vt:lpstr>
      <vt:lpstr>Mechanisms to Increase Blood Glucose</vt:lpstr>
      <vt:lpstr>A patient is rushed to the hospital with low blood glucose, what would be a bad treatment?</vt:lpstr>
      <vt:lpstr>Glucagon Secretion</vt:lpstr>
      <vt:lpstr>Glucagon Signaling</vt:lpstr>
      <vt:lpstr>How does glucagon regulate glycogenolysis?</vt:lpstr>
      <vt:lpstr>How does glucagon promote gluconeogenesis? </vt:lpstr>
      <vt:lpstr>Transcriptional Regulation of Gluconeogenesis</vt:lpstr>
      <vt:lpstr>Inhibiting which transcription factor would decrease gluconeogenesis</vt:lpstr>
      <vt:lpstr>Adrenaline and the Sympathetic Nervous System</vt:lpstr>
      <vt:lpstr>Responses to Energy Stress</vt:lpstr>
      <vt:lpstr>What process would AMPK and Akt Regulate Differently</vt:lpstr>
      <vt:lpstr>Roles of AMPK</vt:lpstr>
      <vt:lpstr>When Glycogen Synthase and Glycogen Dephosphorylase are NOT Phosphorylated there is more glycogen synthesis</vt:lpstr>
      <vt:lpstr>Problem Solving Break</vt:lpstr>
      <vt:lpstr>Pathophysiology of Glucose Control</vt:lpstr>
      <vt:lpstr>Type I Diabetes Results from a Loss of Beta Cells</vt:lpstr>
      <vt:lpstr>Type II Diabetes</vt:lpstr>
      <vt:lpstr>What May Prevent Type II Diabetes?</vt:lpstr>
      <vt:lpstr>Why Is There Insulin Resistance</vt:lpstr>
      <vt:lpstr>How Could Insulin Resistance Lead to Hyperglycemia?</vt:lpstr>
      <vt:lpstr>Liver Insulin Receptor Knockout</vt:lpstr>
      <vt:lpstr>Molecular Mechanisms of Insulin Resistance</vt:lpstr>
      <vt:lpstr>IRS Serine Phosphorylation</vt:lpstr>
      <vt:lpstr>Mechanisms of Insulin Resistance</vt:lpstr>
      <vt:lpstr>Nutrient Overload -&gt; Insulin Resistance</vt:lpstr>
      <vt:lpstr>Obesity is an Inflammatory State</vt:lpstr>
      <vt:lpstr>Inflammation -&gt; Insulin Resistance</vt:lpstr>
      <vt:lpstr>Lipid Accumulation -&gt; Insulin Resistance</vt:lpstr>
      <vt:lpstr>Several Potential Novel Drug Targets</vt:lpstr>
      <vt:lpstr>The main downside to insulin sensitization is…</vt:lpstr>
      <vt:lpstr>Treatments for Diabetes</vt:lpstr>
      <vt:lpstr>Treatments for Type I Diabetes</vt:lpstr>
      <vt:lpstr>Treatments for Type II Diabetes</vt:lpstr>
      <vt:lpstr>Store Excess Glucose I – Provide or Secrete More Insulin</vt:lpstr>
      <vt:lpstr>Store Excess Glucose II – Insulin Sensitizers</vt:lpstr>
      <vt:lpstr>Glucose Secretion</vt:lpstr>
      <vt:lpstr>Glucose Utilization</vt:lpstr>
      <vt:lpstr>Thank you for your attention</vt:lpstr>
    </vt:vector>
  </TitlesOfParts>
  <Company>UT-HSC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173</cp:revision>
  <dcterms:created xsi:type="dcterms:W3CDTF">2013-10-29T15:49:59Z</dcterms:created>
  <dcterms:modified xsi:type="dcterms:W3CDTF">2014-10-21T16:39:24Z</dcterms:modified>
</cp:coreProperties>
</file>